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60ba7d874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60ba7d874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ee5705d7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3ee5705d7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be7d6ece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be7d6ece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be7d6ece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ebe7d6ece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485b7de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485b7de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485b7de8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485b7de8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485b7de8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485b7de8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3d51ed75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3d51ed75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60ba7d87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60ba7d87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464a0e58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464a0e58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464a0e58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a464a0e58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485b7de8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485b7de8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a72b4fd5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a72b4fd5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0925346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50925346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4a72b4fd5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4a72b4fd5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a72b4fd5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a72b4fd5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4a72b4fd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4a72b4fd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2.png"/><Relationship Id="rId13" Type="http://schemas.openxmlformats.org/officeDocument/2006/relationships/image" Target="../media/image4.jp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36.png"/><Relationship Id="rId9" Type="http://schemas.openxmlformats.org/officeDocument/2006/relationships/image" Target="../media/image13.png"/><Relationship Id="rId15" Type="http://schemas.openxmlformats.org/officeDocument/2006/relationships/image" Target="../media/image12.jpg"/><Relationship Id="rId14" Type="http://schemas.openxmlformats.org/officeDocument/2006/relationships/image" Target="../media/image8.png"/><Relationship Id="rId17" Type="http://schemas.openxmlformats.org/officeDocument/2006/relationships/image" Target="../media/image6.png"/><Relationship Id="rId16" Type="http://schemas.openxmlformats.org/officeDocument/2006/relationships/image" Target="../media/image3.png"/><Relationship Id="rId5" Type="http://schemas.openxmlformats.org/officeDocument/2006/relationships/hyperlink" Target="mailto:arose@northposey.k12.in.us" TargetMode="External"/><Relationship Id="rId19" Type="http://schemas.openxmlformats.org/officeDocument/2006/relationships/image" Target="../media/image15.png"/><Relationship Id="rId6" Type="http://schemas.openxmlformats.org/officeDocument/2006/relationships/image" Target="../media/image1.png"/><Relationship Id="rId18" Type="http://schemas.openxmlformats.org/officeDocument/2006/relationships/image" Target="../media/image9.jpg"/><Relationship Id="rId7" Type="http://schemas.openxmlformats.org/officeDocument/2006/relationships/hyperlink" Target="mailto:rbretz@northposey.k12.in.us" TargetMode="External"/><Relationship Id="rId8" Type="http://schemas.openxmlformats.org/officeDocument/2006/relationships/hyperlink" Target="mailto:mparrish@northposey.k12.in.u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7.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in.gov/che/4773.htm" TargetMode="Externa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etfcu.org/northposey/" TargetMode="Externa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12.jpg"/><Relationship Id="rId13" Type="http://schemas.openxmlformats.org/officeDocument/2006/relationships/hyperlink" Target="https://youthfirstinc.org/news/youth-first-blog/" TargetMode="External"/><Relationship Id="rId12"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hyperlink" Target="https://suicidepreventionlifeline.org/" TargetMode="External"/><Relationship Id="rId9" Type="http://schemas.openxmlformats.org/officeDocument/2006/relationships/image" Target="../media/image42.png"/><Relationship Id="rId5" Type="http://schemas.openxmlformats.org/officeDocument/2006/relationships/hyperlink" Target="https://www.loveisrespect.org/" TargetMode="External"/><Relationship Id="rId6" Type="http://schemas.openxmlformats.org/officeDocument/2006/relationships/hyperlink" Target="https://www.thetrevorproject.org/" TargetMode="External"/><Relationship Id="rId7" Type="http://schemas.openxmlformats.org/officeDocument/2006/relationships/hyperlink" Target="https://www.thehotline.org/" TargetMode="External"/><Relationship Id="rId8" Type="http://schemas.openxmlformats.org/officeDocument/2006/relationships/image" Target="../media/image34.png"/></Relationships>
</file>

<file path=ppt/slides/_rels/slide17.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hyperlink" Target="mailto:llingafelter@northposey.k12.in.us" TargetMode="External"/><Relationship Id="rId13" Type="http://schemas.openxmlformats.org/officeDocument/2006/relationships/image" Target="../media/image15.png"/><Relationship Id="rId12" Type="http://schemas.openxmlformats.org/officeDocument/2006/relationships/image" Target="../media/image41.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hyperlink" Target="mailto:cprice@northposey.k12.in.us" TargetMode="External"/><Relationship Id="rId5" Type="http://schemas.openxmlformats.org/officeDocument/2006/relationships/image" Target="../media/image37.jpg"/><Relationship Id="rId6" Type="http://schemas.openxmlformats.org/officeDocument/2006/relationships/image" Target="../media/image39.jpg"/><Relationship Id="rId7" Type="http://schemas.openxmlformats.org/officeDocument/2006/relationships/hyperlink" Target="mailto:sfisher@northposey.k12.in.us" TargetMode="External"/><Relationship Id="rId8" Type="http://schemas.openxmlformats.org/officeDocument/2006/relationships/hyperlink" Target="mailto:aduvall@northposey.k12.in.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lkihosted.logickey.com/harmony/nposey/familyaccess.nsf/hello.xsp" TargetMode="External"/><Relationship Id="rId4" Type="http://schemas.openxmlformats.org/officeDocument/2006/relationships/hyperlink" Target="https://www.parchment.com/order/" TargetMode="External"/><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parchment.com/order/" TargetMode="External"/><Relationship Id="rId4" Type="http://schemas.openxmlformats.org/officeDocument/2006/relationships/hyperlink" Target="https://www.collegeboard.org/" TargetMode="External"/><Relationship Id="rId5" Type="http://schemas.openxmlformats.org/officeDocument/2006/relationships/hyperlink" Target="https://learnmoreindiana.org/scholars/" TargetMode="External"/><Relationship Id="rId6" Type="http://schemas.openxmlformats.org/officeDocument/2006/relationships/hyperlink" Target="https://web3.ncaa.org/ecwr3/" TargetMode="External"/><Relationship Id="rId7" Type="http://schemas.openxmlformats.org/officeDocument/2006/relationships/image" Target="../media/image45.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docs.google.com/document/d/1XjRbzodqe7VFiDkukUypFZgE7bt_Fn06xblm3YFiTsI/edit?usp=sharing" TargetMode="External"/><Relationship Id="rId4" Type="http://schemas.openxmlformats.org/officeDocument/2006/relationships/hyperlink" Target="https://www.usi.edu/financial-aid/types-of-aid/scholarships/outside" TargetMode="External"/><Relationship Id="rId5" Type="http://schemas.openxmlformats.org/officeDocument/2006/relationships/hyperlink" Target="https://www.communityfoundationalliance.org/posey/scholarships/opportunities/" TargetMode="External"/><Relationship Id="rId6" Type="http://schemas.openxmlformats.org/officeDocument/2006/relationships/hyperlink" Target="https://studentaid.gov/" TargetMode="External"/><Relationship Id="rId7" Type="http://schemas.openxmlformats.org/officeDocument/2006/relationships/hyperlink" Target="https://studentaid.gov/h/apply-for-aid/fafsa" TargetMode="External"/><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3.png"/><Relationship Id="rId8"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mailto:rbretz@northposey.k12.in.us" TargetMode="External"/><Relationship Id="rId4" Type="http://schemas.openxmlformats.org/officeDocument/2006/relationships/hyperlink" Target="mailto:mparrish@northposey.k12.in.u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8110" l="0" r="0" t="8102"/>
          <a:stretch/>
        </p:blipFill>
        <p:spPr>
          <a:xfrm>
            <a:off x="3537650" y="3681401"/>
            <a:ext cx="1895475" cy="1428325"/>
          </a:xfrm>
          <a:prstGeom prst="rect">
            <a:avLst/>
          </a:prstGeom>
          <a:noFill/>
          <a:ln>
            <a:noFill/>
          </a:ln>
        </p:spPr>
      </p:pic>
      <p:pic>
        <p:nvPicPr>
          <p:cNvPr id="55" name="Google Shape;55;p13"/>
          <p:cNvPicPr preferRelativeResize="0"/>
          <p:nvPr/>
        </p:nvPicPr>
        <p:blipFill>
          <a:blip r:embed="rId4">
            <a:alphaModFix/>
          </a:blip>
          <a:stretch>
            <a:fillRect/>
          </a:stretch>
        </p:blipFill>
        <p:spPr>
          <a:xfrm>
            <a:off x="0" y="0"/>
            <a:ext cx="1520950" cy="2204350"/>
          </a:xfrm>
          <a:prstGeom prst="rect">
            <a:avLst/>
          </a:prstGeom>
          <a:noFill/>
          <a:ln>
            <a:noFill/>
          </a:ln>
        </p:spPr>
      </p:pic>
      <p:sp>
        <p:nvSpPr>
          <p:cNvPr id="56" name="Google Shape;56;p13"/>
          <p:cNvSpPr/>
          <p:nvPr/>
        </p:nvSpPr>
        <p:spPr>
          <a:xfrm>
            <a:off x="1634575" y="709038"/>
            <a:ext cx="7126739" cy="786274"/>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000000"/>
                </a:solidFill>
                <a:latin typeface="Merriweather"/>
              </a:rPr>
              <a:t>NPHS Counseling Newsletter</a:t>
            </a:r>
          </a:p>
        </p:txBody>
      </p:sp>
      <p:sp>
        <p:nvSpPr>
          <p:cNvPr id="57" name="Google Shape;57;p13"/>
          <p:cNvSpPr txBox="1"/>
          <p:nvPr/>
        </p:nvSpPr>
        <p:spPr>
          <a:xfrm>
            <a:off x="5433125" y="1583500"/>
            <a:ext cx="3328200" cy="3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Tahoma"/>
                <a:ea typeface="Tahoma"/>
                <a:cs typeface="Tahoma"/>
                <a:sym typeface="Tahoma"/>
              </a:rPr>
              <a:t> September 2023 - November 2023</a:t>
            </a:r>
            <a:endParaRPr sz="1600"/>
          </a:p>
        </p:txBody>
      </p:sp>
      <p:sp>
        <p:nvSpPr>
          <p:cNvPr id="58" name="Google Shape;58;p13"/>
          <p:cNvSpPr txBox="1"/>
          <p:nvPr/>
        </p:nvSpPr>
        <p:spPr>
          <a:xfrm>
            <a:off x="3178900" y="2420676"/>
            <a:ext cx="2396100" cy="8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t>Mrs. Rose: </a:t>
            </a:r>
            <a:endParaRPr b="1" sz="1300"/>
          </a:p>
          <a:p>
            <a:pPr indent="0" lvl="0" marL="0" rtl="0" algn="l">
              <a:spcBef>
                <a:spcPts val="0"/>
              </a:spcBef>
              <a:spcAft>
                <a:spcPts val="0"/>
              </a:spcAft>
              <a:buNone/>
            </a:pPr>
            <a:r>
              <a:rPr b="1" lang="en" sz="1300"/>
              <a:t>College Connection Coach</a:t>
            </a:r>
            <a:endParaRPr b="1" sz="1300"/>
          </a:p>
          <a:p>
            <a:pPr indent="0" lvl="0" marL="0" rtl="0" algn="l">
              <a:spcBef>
                <a:spcPts val="0"/>
              </a:spcBef>
              <a:spcAft>
                <a:spcPts val="0"/>
              </a:spcAft>
              <a:buNone/>
            </a:pPr>
            <a:r>
              <a:rPr lang="en" sz="1300" u="sng">
                <a:hlinkClick r:id="rId5"/>
              </a:rPr>
              <a:t>arose@northposey.k12.in.us</a:t>
            </a:r>
            <a:endParaRPr sz="1300"/>
          </a:p>
          <a:p>
            <a:pPr indent="0" lvl="0" marL="0" rtl="0" algn="l">
              <a:spcBef>
                <a:spcPts val="0"/>
              </a:spcBef>
              <a:spcAft>
                <a:spcPts val="0"/>
              </a:spcAft>
              <a:buNone/>
            </a:pPr>
            <a:r>
              <a:rPr lang="en" sz="1300"/>
              <a:t>812-673-4440</a:t>
            </a:r>
            <a:endParaRPr sz="1300"/>
          </a:p>
          <a:p>
            <a:pPr indent="0" lvl="0" marL="0" rtl="0" algn="l">
              <a:spcBef>
                <a:spcPts val="0"/>
              </a:spcBef>
              <a:spcAft>
                <a:spcPts val="0"/>
              </a:spcAft>
              <a:buNone/>
            </a:pPr>
            <a:r>
              <a:t/>
            </a:r>
            <a:endParaRPr sz="1300"/>
          </a:p>
        </p:txBody>
      </p:sp>
      <p:pic>
        <p:nvPicPr>
          <p:cNvPr id="59" name="Google Shape;59;p13"/>
          <p:cNvPicPr preferRelativeResize="0"/>
          <p:nvPr/>
        </p:nvPicPr>
        <p:blipFill rotWithShape="1">
          <a:blip r:embed="rId6">
            <a:alphaModFix/>
          </a:blip>
          <a:srcRect b="-260836" l="-17768" r="70500" t="289823"/>
          <a:stretch/>
        </p:blipFill>
        <p:spPr>
          <a:xfrm>
            <a:off x="152400" y="2324475"/>
            <a:ext cx="3420701" cy="181774"/>
          </a:xfrm>
          <a:prstGeom prst="rect">
            <a:avLst/>
          </a:prstGeom>
          <a:noFill/>
          <a:ln>
            <a:noFill/>
          </a:ln>
        </p:spPr>
      </p:pic>
      <p:cxnSp>
        <p:nvCxnSpPr>
          <p:cNvPr id="60" name="Google Shape;60;p13"/>
          <p:cNvCxnSpPr/>
          <p:nvPr/>
        </p:nvCxnSpPr>
        <p:spPr>
          <a:xfrm>
            <a:off x="3222350" y="1565250"/>
            <a:ext cx="5528400" cy="3900"/>
          </a:xfrm>
          <a:prstGeom prst="straightConnector1">
            <a:avLst/>
          </a:prstGeom>
          <a:noFill/>
          <a:ln cap="flat" cmpd="sng" w="9525">
            <a:solidFill>
              <a:schemeClr val="dk2"/>
            </a:solidFill>
            <a:prstDash val="solid"/>
            <a:round/>
            <a:headEnd len="med" w="med" type="none"/>
            <a:tailEnd len="med" w="med" type="none"/>
          </a:ln>
        </p:spPr>
      </p:cxnSp>
      <p:cxnSp>
        <p:nvCxnSpPr>
          <p:cNvPr id="61" name="Google Shape;61;p13"/>
          <p:cNvCxnSpPr/>
          <p:nvPr/>
        </p:nvCxnSpPr>
        <p:spPr>
          <a:xfrm>
            <a:off x="3217850" y="1918300"/>
            <a:ext cx="5537400" cy="21900"/>
          </a:xfrm>
          <a:prstGeom prst="straightConnector1">
            <a:avLst/>
          </a:prstGeom>
          <a:noFill/>
          <a:ln cap="flat" cmpd="sng" w="9525">
            <a:solidFill>
              <a:schemeClr val="dk2"/>
            </a:solidFill>
            <a:prstDash val="solid"/>
            <a:round/>
            <a:headEnd len="med" w="med" type="none"/>
            <a:tailEnd len="med" w="med" type="none"/>
          </a:ln>
        </p:spPr>
      </p:cxnSp>
      <p:sp>
        <p:nvSpPr>
          <p:cNvPr id="62" name="Google Shape;62;p13"/>
          <p:cNvSpPr txBox="1"/>
          <p:nvPr/>
        </p:nvSpPr>
        <p:spPr>
          <a:xfrm>
            <a:off x="69900" y="2418425"/>
            <a:ext cx="2573400" cy="9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rPr>
              <a:t>Ms. Bretz: </a:t>
            </a:r>
            <a:endParaRPr b="1" sz="1300">
              <a:solidFill>
                <a:schemeClr val="dk1"/>
              </a:solidFill>
            </a:endParaRPr>
          </a:p>
          <a:p>
            <a:pPr indent="0" lvl="0" marL="0" rtl="0" algn="l">
              <a:spcBef>
                <a:spcPts val="0"/>
              </a:spcBef>
              <a:spcAft>
                <a:spcPts val="0"/>
              </a:spcAft>
              <a:buNone/>
            </a:pPr>
            <a:r>
              <a:rPr b="1" lang="en" sz="1300">
                <a:solidFill>
                  <a:schemeClr val="dk1"/>
                </a:solidFill>
              </a:rPr>
              <a:t>Counselor (A-L)</a:t>
            </a:r>
            <a:endParaRPr b="1" sz="1300">
              <a:solidFill>
                <a:schemeClr val="dk1"/>
              </a:solidFill>
            </a:endParaRPr>
          </a:p>
          <a:p>
            <a:pPr indent="0" lvl="0" marL="0" rtl="0" algn="l">
              <a:spcBef>
                <a:spcPts val="0"/>
              </a:spcBef>
              <a:spcAft>
                <a:spcPts val="0"/>
              </a:spcAft>
              <a:buNone/>
            </a:pPr>
            <a:r>
              <a:rPr lang="en" sz="1300" u="sng">
                <a:solidFill>
                  <a:schemeClr val="dk1"/>
                </a:solidFill>
                <a:hlinkClick r:id="rId7">
                  <a:extLst>
                    <a:ext uri="{A12FA001-AC4F-418D-AE19-62706E023703}">
                      <ahyp:hlinkClr val="tx"/>
                    </a:ext>
                  </a:extLst>
                </a:hlinkClick>
              </a:rPr>
              <a:t>rbretz@northposey.k12.in.us</a:t>
            </a:r>
            <a:endParaRPr sz="1300">
              <a:solidFill>
                <a:schemeClr val="dk1"/>
              </a:solidFill>
            </a:endParaRPr>
          </a:p>
          <a:p>
            <a:pPr indent="0" lvl="0" marL="0" rtl="0" algn="l">
              <a:spcBef>
                <a:spcPts val="0"/>
              </a:spcBef>
              <a:spcAft>
                <a:spcPts val="0"/>
              </a:spcAft>
              <a:buNone/>
            </a:pPr>
            <a:r>
              <a:rPr lang="en" sz="1300">
                <a:solidFill>
                  <a:schemeClr val="dk1"/>
                </a:solidFill>
              </a:rPr>
              <a:t>812-673-4242 (option 2)</a:t>
            </a:r>
            <a:endParaRPr sz="1300">
              <a:solidFill>
                <a:schemeClr val="dk1"/>
              </a:solidFill>
            </a:endParaRPr>
          </a:p>
        </p:txBody>
      </p:sp>
      <p:sp>
        <p:nvSpPr>
          <p:cNvPr id="63" name="Google Shape;63;p13"/>
          <p:cNvSpPr txBox="1"/>
          <p:nvPr/>
        </p:nvSpPr>
        <p:spPr>
          <a:xfrm>
            <a:off x="6435925" y="2416800"/>
            <a:ext cx="2573400" cy="8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rPr>
              <a:t>Mrs. Parrish: </a:t>
            </a:r>
            <a:endParaRPr b="1" sz="1300">
              <a:solidFill>
                <a:schemeClr val="dk1"/>
              </a:solidFill>
            </a:endParaRPr>
          </a:p>
          <a:p>
            <a:pPr indent="0" lvl="0" marL="0" rtl="0" algn="l">
              <a:spcBef>
                <a:spcPts val="0"/>
              </a:spcBef>
              <a:spcAft>
                <a:spcPts val="0"/>
              </a:spcAft>
              <a:buNone/>
            </a:pPr>
            <a:r>
              <a:rPr b="1" lang="en" sz="1300">
                <a:solidFill>
                  <a:schemeClr val="dk1"/>
                </a:solidFill>
              </a:rPr>
              <a:t>Counselor (M-Z) </a:t>
            </a:r>
            <a:r>
              <a:rPr lang="en" sz="1300" u="sng">
                <a:solidFill>
                  <a:schemeClr val="dk1"/>
                </a:solidFill>
                <a:hlinkClick r:id="rId8">
                  <a:extLst>
                    <a:ext uri="{A12FA001-AC4F-418D-AE19-62706E023703}">
                      <ahyp:hlinkClr val="tx"/>
                    </a:ext>
                  </a:extLst>
                </a:hlinkClick>
              </a:rPr>
              <a:t>mparrish@northposey.k12.in.us</a:t>
            </a:r>
            <a:r>
              <a:rPr lang="en" sz="1300">
                <a:solidFill>
                  <a:schemeClr val="dk1"/>
                </a:solidFill>
              </a:rPr>
              <a:t> 812-673-4242 (option 2)</a:t>
            </a:r>
            <a:endParaRPr/>
          </a:p>
        </p:txBody>
      </p:sp>
      <p:pic>
        <p:nvPicPr>
          <p:cNvPr id="64" name="Google Shape;64;p13"/>
          <p:cNvPicPr preferRelativeResize="0"/>
          <p:nvPr/>
        </p:nvPicPr>
        <p:blipFill>
          <a:blip r:embed="rId9">
            <a:alphaModFix/>
          </a:blip>
          <a:stretch>
            <a:fillRect/>
          </a:stretch>
        </p:blipFill>
        <p:spPr>
          <a:xfrm>
            <a:off x="3014200" y="3624750"/>
            <a:ext cx="768950" cy="826100"/>
          </a:xfrm>
          <a:prstGeom prst="rect">
            <a:avLst/>
          </a:prstGeom>
          <a:noFill/>
          <a:ln>
            <a:noFill/>
          </a:ln>
        </p:spPr>
      </p:pic>
      <p:pic>
        <p:nvPicPr>
          <p:cNvPr id="65" name="Google Shape;65;p13"/>
          <p:cNvPicPr preferRelativeResize="0"/>
          <p:nvPr/>
        </p:nvPicPr>
        <p:blipFill>
          <a:blip r:embed="rId10">
            <a:alphaModFix/>
          </a:blip>
          <a:stretch>
            <a:fillRect/>
          </a:stretch>
        </p:blipFill>
        <p:spPr>
          <a:xfrm>
            <a:off x="4360250" y="3521525"/>
            <a:ext cx="1165575" cy="676500"/>
          </a:xfrm>
          <a:prstGeom prst="rect">
            <a:avLst/>
          </a:prstGeom>
          <a:noFill/>
          <a:ln>
            <a:noFill/>
          </a:ln>
        </p:spPr>
      </p:pic>
      <p:pic>
        <p:nvPicPr>
          <p:cNvPr id="66" name="Google Shape;66;p13"/>
          <p:cNvPicPr preferRelativeResize="0"/>
          <p:nvPr/>
        </p:nvPicPr>
        <p:blipFill>
          <a:blip r:embed="rId11">
            <a:alphaModFix/>
          </a:blip>
          <a:stretch>
            <a:fillRect/>
          </a:stretch>
        </p:blipFill>
        <p:spPr>
          <a:xfrm>
            <a:off x="3178900" y="4566858"/>
            <a:ext cx="340275" cy="473750"/>
          </a:xfrm>
          <a:prstGeom prst="rect">
            <a:avLst/>
          </a:prstGeom>
          <a:noFill/>
          <a:ln>
            <a:noFill/>
          </a:ln>
        </p:spPr>
      </p:pic>
      <p:pic>
        <p:nvPicPr>
          <p:cNvPr id="67" name="Google Shape;67;p13"/>
          <p:cNvPicPr preferRelativeResize="0"/>
          <p:nvPr/>
        </p:nvPicPr>
        <p:blipFill>
          <a:blip r:embed="rId12">
            <a:alphaModFix/>
          </a:blip>
          <a:stretch>
            <a:fillRect/>
          </a:stretch>
        </p:blipFill>
        <p:spPr>
          <a:xfrm>
            <a:off x="5043575" y="4463675"/>
            <a:ext cx="507000" cy="676500"/>
          </a:xfrm>
          <a:prstGeom prst="rect">
            <a:avLst/>
          </a:prstGeom>
          <a:noFill/>
          <a:ln>
            <a:noFill/>
          </a:ln>
        </p:spPr>
      </p:pic>
      <p:pic>
        <p:nvPicPr>
          <p:cNvPr id="68" name="Google Shape;68;p13"/>
          <p:cNvPicPr preferRelativeResize="0"/>
          <p:nvPr/>
        </p:nvPicPr>
        <p:blipFill>
          <a:blip r:embed="rId13">
            <a:alphaModFix/>
          </a:blip>
          <a:stretch>
            <a:fillRect/>
          </a:stretch>
        </p:blipFill>
        <p:spPr>
          <a:xfrm>
            <a:off x="3783138" y="3576537"/>
            <a:ext cx="507000" cy="428738"/>
          </a:xfrm>
          <a:prstGeom prst="rect">
            <a:avLst/>
          </a:prstGeom>
          <a:noFill/>
          <a:ln>
            <a:noFill/>
          </a:ln>
        </p:spPr>
      </p:pic>
      <p:pic>
        <p:nvPicPr>
          <p:cNvPr id="69" name="Google Shape;69;p13"/>
          <p:cNvPicPr preferRelativeResize="0"/>
          <p:nvPr/>
        </p:nvPicPr>
        <p:blipFill>
          <a:blip r:embed="rId14">
            <a:alphaModFix/>
          </a:blip>
          <a:stretch>
            <a:fillRect/>
          </a:stretch>
        </p:blipFill>
        <p:spPr>
          <a:xfrm>
            <a:off x="4550125" y="4158688"/>
            <a:ext cx="507000" cy="473750"/>
          </a:xfrm>
          <a:prstGeom prst="rect">
            <a:avLst/>
          </a:prstGeom>
          <a:noFill/>
          <a:ln>
            <a:noFill/>
          </a:ln>
        </p:spPr>
      </p:pic>
      <p:pic>
        <p:nvPicPr>
          <p:cNvPr id="70" name="Google Shape;70;p13"/>
          <p:cNvPicPr preferRelativeResize="0"/>
          <p:nvPr/>
        </p:nvPicPr>
        <p:blipFill>
          <a:blip r:embed="rId15">
            <a:alphaModFix/>
          </a:blip>
          <a:stretch>
            <a:fillRect/>
          </a:stretch>
        </p:blipFill>
        <p:spPr>
          <a:xfrm>
            <a:off x="0" y="3412275"/>
            <a:ext cx="1876375" cy="1731225"/>
          </a:xfrm>
          <a:prstGeom prst="rect">
            <a:avLst/>
          </a:prstGeom>
          <a:noFill/>
          <a:ln>
            <a:noFill/>
          </a:ln>
        </p:spPr>
      </p:pic>
      <p:pic>
        <p:nvPicPr>
          <p:cNvPr id="71" name="Google Shape;71;p13"/>
          <p:cNvPicPr preferRelativeResize="0"/>
          <p:nvPr/>
        </p:nvPicPr>
        <p:blipFill>
          <a:blip r:embed="rId16">
            <a:alphaModFix/>
          </a:blip>
          <a:stretch>
            <a:fillRect/>
          </a:stretch>
        </p:blipFill>
        <p:spPr>
          <a:xfrm>
            <a:off x="6646775" y="3906075"/>
            <a:ext cx="686150" cy="948775"/>
          </a:xfrm>
          <a:prstGeom prst="rect">
            <a:avLst/>
          </a:prstGeom>
          <a:noFill/>
          <a:ln>
            <a:noFill/>
          </a:ln>
        </p:spPr>
      </p:pic>
      <p:pic>
        <p:nvPicPr>
          <p:cNvPr id="72" name="Google Shape;72;p13"/>
          <p:cNvPicPr preferRelativeResize="0"/>
          <p:nvPr/>
        </p:nvPicPr>
        <p:blipFill>
          <a:blip r:embed="rId17">
            <a:alphaModFix/>
          </a:blip>
          <a:stretch>
            <a:fillRect/>
          </a:stretch>
        </p:blipFill>
        <p:spPr>
          <a:xfrm>
            <a:off x="1478262" y="3921175"/>
            <a:ext cx="768975" cy="948775"/>
          </a:xfrm>
          <a:prstGeom prst="rect">
            <a:avLst/>
          </a:prstGeom>
          <a:noFill/>
          <a:ln>
            <a:noFill/>
          </a:ln>
        </p:spPr>
      </p:pic>
      <p:pic>
        <p:nvPicPr>
          <p:cNvPr id="73" name="Google Shape;73;p13"/>
          <p:cNvPicPr preferRelativeResize="0"/>
          <p:nvPr/>
        </p:nvPicPr>
        <p:blipFill>
          <a:blip r:embed="rId18">
            <a:alphaModFix/>
          </a:blip>
          <a:stretch>
            <a:fillRect/>
          </a:stretch>
        </p:blipFill>
        <p:spPr>
          <a:xfrm>
            <a:off x="7332925" y="3367200"/>
            <a:ext cx="1811075" cy="1776300"/>
          </a:xfrm>
          <a:prstGeom prst="rect">
            <a:avLst/>
          </a:prstGeom>
          <a:noFill/>
          <a:ln>
            <a:noFill/>
          </a:ln>
        </p:spPr>
      </p:pic>
      <p:pic>
        <p:nvPicPr>
          <p:cNvPr id="74" name="Google Shape;74;p13"/>
          <p:cNvPicPr preferRelativeResize="0"/>
          <p:nvPr/>
        </p:nvPicPr>
        <p:blipFill>
          <a:blip r:embed="rId19">
            <a:alphaModFix/>
          </a:blip>
          <a:stretch>
            <a:fillRect/>
          </a:stretch>
        </p:blipFill>
        <p:spPr>
          <a:xfrm>
            <a:off x="1602175" y="1462275"/>
            <a:ext cx="1369050" cy="1043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311700" y="182325"/>
            <a:ext cx="8520600" cy="62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3000">
                <a:latin typeface="Merriweather"/>
                <a:ea typeface="Merriweather"/>
                <a:cs typeface="Merriweather"/>
                <a:sym typeface="Merriweather"/>
              </a:rPr>
              <a:t>Guidance Round Table</a:t>
            </a:r>
            <a:endParaRPr b="1" i="1" sz="3000">
              <a:latin typeface="Merriweather"/>
              <a:ea typeface="Merriweather"/>
              <a:cs typeface="Merriweather"/>
              <a:sym typeface="Merriweather"/>
            </a:endParaRPr>
          </a:p>
        </p:txBody>
      </p:sp>
      <p:pic>
        <p:nvPicPr>
          <p:cNvPr id="153" name="Google Shape;153;p22"/>
          <p:cNvPicPr preferRelativeResize="0"/>
          <p:nvPr/>
        </p:nvPicPr>
        <p:blipFill>
          <a:blip r:embed="rId3">
            <a:alphaModFix/>
          </a:blip>
          <a:stretch>
            <a:fillRect/>
          </a:stretch>
        </p:blipFill>
        <p:spPr>
          <a:xfrm>
            <a:off x="0" y="3698575"/>
            <a:ext cx="1606675" cy="1444925"/>
          </a:xfrm>
          <a:prstGeom prst="rect">
            <a:avLst/>
          </a:prstGeom>
          <a:noFill/>
          <a:ln>
            <a:noFill/>
          </a:ln>
        </p:spPr>
      </p:pic>
      <p:sp>
        <p:nvSpPr>
          <p:cNvPr id="154" name="Google Shape;154;p22"/>
          <p:cNvSpPr txBox="1"/>
          <p:nvPr>
            <p:ph idx="1" type="body"/>
          </p:nvPr>
        </p:nvSpPr>
        <p:spPr>
          <a:xfrm>
            <a:off x="311700" y="932675"/>
            <a:ext cx="8520600" cy="3074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2000">
                <a:latin typeface="Georgia"/>
                <a:ea typeface="Georgia"/>
                <a:cs typeface="Georgia"/>
                <a:sym typeface="Georgia"/>
              </a:rPr>
              <a:t>Every 3rd Monday of the month, Mrs. Parrish, Ms. Bretz, and Mrs. Rose will hold informational seminars in the auditorium during Flex period.  Some topics may be specific to each grade, or could apply to anyone. Topics to include Parchment, Scholarships, Dual Credits, Pathways, Testing, and many many more!!!  Listen to the announcements, watch the weekly newsletter from Mrs. Eagan, and check your email for dates and topics!</a:t>
            </a:r>
            <a:endParaRPr sz="2000">
              <a:latin typeface="Georgia"/>
              <a:ea typeface="Georgia"/>
              <a:cs typeface="Georgia"/>
              <a:sym typeface="Georgia"/>
            </a:endParaRPr>
          </a:p>
          <a:p>
            <a:pPr indent="0" lvl="0" marL="0" rtl="0" algn="l">
              <a:spcBef>
                <a:spcPts val="1600"/>
              </a:spcBef>
              <a:spcAft>
                <a:spcPts val="1600"/>
              </a:spcAft>
              <a:buNone/>
            </a:pPr>
            <a:r>
              <a:t/>
            </a:r>
            <a:endParaRPr/>
          </a:p>
        </p:txBody>
      </p:sp>
      <p:pic>
        <p:nvPicPr>
          <p:cNvPr id="155" name="Google Shape;155;p22"/>
          <p:cNvPicPr preferRelativeResize="0"/>
          <p:nvPr/>
        </p:nvPicPr>
        <p:blipFill>
          <a:blip r:embed="rId4">
            <a:alphaModFix/>
          </a:blip>
          <a:stretch>
            <a:fillRect/>
          </a:stretch>
        </p:blipFill>
        <p:spPr>
          <a:xfrm>
            <a:off x="7248525" y="3248025"/>
            <a:ext cx="1895475" cy="1895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311700" y="445025"/>
            <a:ext cx="8520600" cy="9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u="sng"/>
              <a:t>SAT Dates 2023-2024</a:t>
            </a:r>
            <a:endParaRPr b="1" sz="4000" u="sng"/>
          </a:p>
        </p:txBody>
      </p:sp>
      <p:sp>
        <p:nvSpPr>
          <p:cNvPr id="161" name="Google Shape;161;p23"/>
          <p:cNvSpPr txBox="1"/>
          <p:nvPr>
            <p:ph idx="1" type="body"/>
          </p:nvPr>
        </p:nvSpPr>
        <p:spPr>
          <a:xfrm>
            <a:off x="311700" y="1152475"/>
            <a:ext cx="5770500" cy="374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u="sng"/>
              <a:t>Test Date</a:t>
            </a:r>
            <a:r>
              <a:rPr lang="en" sz="1400"/>
              <a:t>		</a:t>
            </a:r>
            <a:r>
              <a:rPr b="1" lang="en" sz="1400" u="sng"/>
              <a:t>Registration Deadline</a:t>
            </a:r>
            <a:r>
              <a:rPr lang="en" sz="1400"/>
              <a:t>		</a:t>
            </a:r>
            <a:r>
              <a:rPr b="1" lang="en" sz="1400" u="sng"/>
              <a:t>Late Registration</a:t>
            </a:r>
            <a:endParaRPr b="1" sz="1400" u="sng"/>
          </a:p>
          <a:p>
            <a:pPr indent="0" lvl="0" marL="0" rtl="0" algn="l">
              <a:lnSpc>
                <a:spcPct val="100000"/>
              </a:lnSpc>
              <a:spcBef>
                <a:spcPts val="1600"/>
              </a:spcBef>
              <a:spcAft>
                <a:spcPts val="0"/>
              </a:spcAft>
              <a:buNone/>
            </a:pPr>
            <a:r>
              <a:rPr lang="en" sz="1400"/>
              <a:t>Oct 7				Sep 7				</a:t>
            </a:r>
            <a:r>
              <a:rPr lang="en" sz="1400"/>
              <a:t>Sep 26</a:t>
            </a:r>
            <a:endParaRPr sz="1400"/>
          </a:p>
          <a:p>
            <a:pPr indent="0" lvl="0" marL="0" rtl="0" algn="l">
              <a:lnSpc>
                <a:spcPct val="100000"/>
              </a:lnSpc>
              <a:spcBef>
                <a:spcPts val="1600"/>
              </a:spcBef>
              <a:spcAft>
                <a:spcPts val="0"/>
              </a:spcAft>
              <a:buNone/>
            </a:pPr>
            <a:r>
              <a:rPr lang="en" sz="1400"/>
              <a:t>Nov 4			Oct 5					</a:t>
            </a:r>
            <a:r>
              <a:rPr lang="en" sz="1400"/>
              <a:t>Oct 24</a:t>
            </a:r>
            <a:endParaRPr sz="1400"/>
          </a:p>
          <a:p>
            <a:pPr indent="0" lvl="0" marL="0" rtl="0" algn="l">
              <a:lnSpc>
                <a:spcPct val="100000"/>
              </a:lnSpc>
              <a:spcBef>
                <a:spcPts val="1600"/>
              </a:spcBef>
              <a:spcAft>
                <a:spcPts val="0"/>
              </a:spcAft>
              <a:buNone/>
            </a:pPr>
            <a:r>
              <a:rPr lang="en" sz="1400"/>
              <a:t>Dec 2			Nov 2				</a:t>
            </a:r>
            <a:r>
              <a:rPr lang="en" sz="1400"/>
              <a:t>Nov 21</a:t>
            </a:r>
            <a:endParaRPr sz="1400"/>
          </a:p>
          <a:p>
            <a:pPr indent="0" lvl="0" marL="0" rtl="0" algn="l">
              <a:lnSpc>
                <a:spcPct val="100000"/>
              </a:lnSpc>
              <a:spcBef>
                <a:spcPts val="1600"/>
              </a:spcBef>
              <a:spcAft>
                <a:spcPts val="0"/>
              </a:spcAft>
              <a:buNone/>
            </a:pPr>
            <a:r>
              <a:rPr lang="en" sz="1400"/>
              <a:t>Mar 9	 (Digital*)		Feb 23				</a:t>
            </a:r>
            <a:r>
              <a:rPr lang="en" sz="1400"/>
              <a:t>Feb 27</a:t>
            </a:r>
            <a:endParaRPr sz="1400"/>
          </a:p>
          <a:p>
            <a:pPr indent="0" lvl="0" marL="0" rtl="0" algn="l">
              <a:lnSpc>
                <a:spcPct val="100000"/>
              </a:lnSpc>
              <a:spcBef>
                <a:spcPts val="1600"/>
              </a:spcBef>
              <a:spcAft>
                <a:spcPts val="0"/>
              </a:spcAft>
              <a:buNone/>
            </a:pPr>
            <a:r>
              <a:rPr lang="en" sz="1400"/>
              <a:t>May 4 (Digital*)		Apr 19				</a:t>
            </a:r>
            <a:r>
              <a:rPr lang="en" sz="1400"/>
              <a:t>Apr 23</a:t>
            </a:r>
            <a:endParaRPr sz="1400"/>
          </a:p>
          <a:p>
            <a:pPr indent="0" lvl="0" marL="0" rtl="0" algn="l">
              <a:lnSpc>
                <a:spcPct val="100000"/>
              </a:lnSpc>
              <a:spcBef>
                <a:spcPts val="1600"/>
              </a:spcBef>
              <a:spcAft>
                <a:spcPts val="0"/>
              </a:spcAft>
              <a:buNone/>
            </a:pPr>
            <a:r>
              <a:rPr lang="en" sz="1400"/>
              <a:t>Jun 1	 (Digital*)		May 16				</a:t>
            </a:r>
            <a:r>
              <a:rPr lang="en" sz="1400"/>
              <a:t>May 21</a:t>
            </a:r>
            <a:endParaRPr sz="1400"/>
          </a:p>
          <a:p>
            <a:pPr indent="0" lvl="0" marL="0" rtl="0" algn="l">
              <a:lnSpc>
                <a:spcPct val="100000"/>
              </a:lnSpc>
              <a:spcBef>
                <a:spcPts val="1600"/>
              </a:spcBef>
              <a:spcAft>
                <a:spcPts val="0"/>
              </a:spcAft>
              <a:buNone/>
            </a:pPr>
            <a:r>
              <a:rPr lang="en" sz="1400"/>
              <a:t>*DIGITAL FORMAT BEGINNING MAR 2024*</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 sz="1400"/>
              <a:t>(ALL JUNIORS WILL TAKE THE SAT IN MARCH OF 2024)</a:t>
            </a:r>
            <a:endParaRPr sz="1400"/>
          </a:p>
          <a:p>
            <a:pPr indent="0" lvl="0" marL="0" rtl="0" algn="l">
              <a:lnSpc>
                <a:spcPct val="100000"/>
              </a:lnSpc>
              <a:spcBef>
                <a:spcPts val="0"/>
              </a:spcBef>
              <a:spcAft>
                <a:spcPts val="1600"/>
              </a:spcAft>
              <a:buNone/>
            </a:pPr>
            <a:r>
              <a:t/>
            </a:r>
            <a:endParaRPr sz="1400"/>
          </a:p>
        </p:txBody>
      </p:sp>
      <p:sp>
        <p:nvSpPr>
          <p:cNvPr id="162" name="Google Shape;162;p23"/>
          <p:cNvSpPr txBox="1"/>
          <p:nvPr/>
        </p:nvSpPr>
        <p:spPr>
          <a:xfrm>
            <a:off x="6010550" y="1258550"/>
            <a:ext cx="2397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North Posey Code</a:t>
            </a:r>
            <a:endParaRPr/>
          </a:p>
          <a:p>
            <a:pPr indent="0" lvl="0" marL="0" rtl="0" algn="ctr">
              <a:spcBef>
                <a:spcPts val="0"/>
              </a:spcBef>
              <a:spcAft>
                <a:spcPts val="0"/>
              </a:spcAft>
              <a:buNone/>
            </a:pPr>
            <a:r>
              <a:rPr lang="en"/>
              <a:t>153635</a:t>
            </a:r>
            <a:endParaRPr/>
          </a:p>
        </p:txBody>
      </p:sp>
      <p:pic>
        <p:nvPicPr>
          <p:cNvPr id="163" name="Google Shape;163;p23"/>
          <p:cNvPicPr preferRelativeResize="0"/>
          <p:nvPr/>
        </p:nvPicPr>
        <p:blipFill>
          <a:blip r:embed="rId3">
            <a:alphaModFix/>
          </a:blip>
          <a:stretch>
            <a:fillRect/>
          </a:stretch>
        </p:blipFill>
        <p:spPr>
          <a:xfrm>
            <a:off x="6122575" y="2175000"/>
            <a:ext cx="2172953" cy="2589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311700" y="445025"/>
            <a:ext cx="8520600" cy="96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900" u="sng"/>
              <a:t>ACT Dates 2023-2024</a:t>
            </a:r>
            <a:endParaRPr b="1" sz="3900" u="sng"/>
          </a:p>
        </p:txBody>
      </p:sp>
      <p:sp>
        <p:nvSpPr>
          <p:cNvPr id="169" name="Google Shape;169;p24"/>
          <p:cNvSpPr txBox="1"/>
          <p:nvPr>
            <p:ph idx="1" type="body"/>
          </p:nvPr>
        </p:nvSpPr>
        <p:spPr>
          <a:xfrm>
            <a:off x="311700" y="1152475"/>
            <a:ext cx="5550900" cy="379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t>Test Date</a:t>
            </a:r>
            <a:r>
              <a:rPr lang="en" sz="1400"/>
              <a:t>		</a:t>
            </a:r>
            <a:r>
              <a:rPr b="1" lang="en" sz="1400" u="sng"/>
              <a:t>Registration Deadline</a:t>
            </a:r>
            <a:r>
              <a:rPr lang="en" sz="1400"/>
              <a:t>		</a:t>
            </a:r>
            <a:r>
              <a:rPr b="1" lang="en" sz="1400" u="sng"/>
              <a:t>Late Registration</a:t>
            </a:r>
            <a:endParaRPr b="1" sz="1400" u="sng"/>
          </a:p>
          <a:p>
            <a:pPr indent="0" lvl="0" marL="0" rtl="0" algn="l">
              <a:spcBef>
                <a:spcPts val="1600"/>
              </a:spcBef>
              <a:spcAft>
                <a:spcPts val="0"/>
              </a:spcAft>
              <a:buNone/>
            </a:pPr>
            <a:r>
              <a:rPr lang="en" sz="1400"/>
              <a:t>Oct 28		Sep 22				Oct 6 - Oct 20</a:t>
            </a:r>
            <a:endParaRPr sz="1400"/>
          </a:p>
          <a:p>
            <a:pPr indent="0" lvl="0" marL="0" rtl="0" algn="l">
              <a:spcBef>
                <a:spcPts val="1600"/>
              </a:spcBef>
              <a:spcAft>
                <a:spcPts val="0"/>
              </a:spcAft>
              <a:buNone/>
            </a:pPr>
            <a:r>
              <a:rPr lang="en" sz="1400"/>
              <a:t>Dec 9		Nov 2				Nov 17 - Dec 1</a:t>
            </a:r>
            <a:endParaRPr sz="1400"/>
          </a:p>
          <a:p>
            <a:pPr indent="0" lvl="0" marL="0" rtl="0" algn="l">
              <a:spcBef>
                <a:spcPts val="1600"/>
              </a:spcBef>
              <a:spcAft>
                <a:spcPts val="0"/>
              </a:spcAft>
              <a:buNone/>
            </a:pPr>
            <a:r>
              <a:rPr lang="en" sz="1400"/>
              <a:t>Feb 10		Jan 5					Jan 19 - Feb 2</a:t>
            </a:r>
            <a:endParaRPr sz="1400"/>
          </a:p>
          <a:p>
            <a:pPr indent="0" lvl="0" marL="0" rtl="0" algn="l">
              <a:spcBef>
                <a:spcPts val="1600"/>
              </a:spcBef>
              <a:spcAft>
                <a:spcPts val="0"/>
              </a:spcAft>
              <a:buNone/>
            </a:pPr>
            <a:r>
              <a:rPr lang="en" sz="1400"/>
              <a:t>Apr 13		Mar 8					Mar 22 - Apr 5</a:t>
            </a:r>
            <a:endParaRPr sz="1400"/>
          </a:p>
          <a:p>
            <a:pPr indent="0" lvl="0" marL="0" rtl="0" algn="l">
              <a:spcBef>
                <a:spcPts val="1600"/>
              </a:spcBef>
              <a:spcAft>
                <a:spcPts val="0"/>
              </a:spcAft>
              <a:buNone/>
            </a:pPr>
            <a:r>
              <a:rPr lang="en" sz="1400"/>
              <a:t>Jun 8			May 3				May 17 - May 31</a:t>
            </a:r>
            <a:endParaRPr sz="1400"/>
          </a:p>
          <a:p>
            <a:pPr indent="0" lvl="0" marL="0" rtl="0" algn="l">
              <a:spcBef>
                <a:spcPts val="1600"/>
              </a:spcBef>
              <a:spcAft>
                <a:spcPts val="0"/>
              </a:spcAft>
              <a:buNone/>
            </a:pPr>
            <a:r>
              <a:rPr lang="en" sz="1400"/>
              <a:t>Jul 13		Jun 7					Jun 21 - Jul 5</a:t>
            </a:r>
            <a:endParaRPr sz="1400"/>
          </a:p>
          <a:p>
            <a:pPr indent="0" lvl="0" marL="0" rtl="0" algn="l">
              <a:spcBef>
                <a:spcPts val="1600"/>
              </a:spcBef>
              <a:spcAft>
                <a:spcPts val="1600"/>
              </a:spcAft>
              <a:buNone/>
            </a:pPr>
            <a:r>
              <a:rPr lang="en" sz="1400"/>
              <a:t>*If you take the ACT, please bring a copy of your scores to your counselor. 	</a:t>
            </a:r>
            <a:endParaRPr sz="1400"/>
          </a:p>
        </p:txBody>
      </p:sp>
      <p:sp>
        <p:nvSpPr>
          <p:cNvPr id="170" name="Google Shape;170;p24"/>
          <p:cNvSpPr txBox="1"/>
          <p:nvPr/>
        </p:nvSpPr>
        <p:spPr>
          <a:xfrm>
            <a:off x="6240875" y="1370025"/>
            <a:ext cx="229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North Posey Code</a:t>
            </a:r>
            <a:endParaRPr/>
          </a:p>
          <a:p>
            <a:pPr indent="0" lvl="0" marL="0" rtl="0" algn="ctr">
              <a:spcBef>
                <a:spcPts val="0"/>
              </a:spcBef>
              <a:spcAft>
                <a:spcPts val="0"/>
              </a:spcAft>
              <a:buNone/>
            </a:pPr>
            <a:r>
              <a:rPr lang="en"/>
              <a:t>153635</a:t>
            </a:r>
            <a:endParaRPr/>
          </a:p>
        </p:txBody>
      </p:sp>
      <p:pic>
        <p:nvPicPr>
          <p:cNvPr id="171" name="Google Shape;171;p24"/>
          <p:cNvPicPr preferRelativeResize="0"/>
          <p:nvPr/>
        </p:nvPicPr>
        <p:blipFill>
          <a:blip r:embed="rId3">
            <a:alphaModFix/>
          </a:blip>
          <a:stretch>
            <a:fillRect/>
          </a:stretch>
        </p:blipFill>
        <p:spPr>
          <a:xfrm>
            <a:off x="6329375" y="2172950"/>
            <a:ext cx="2247900" cy="224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nvSpPr>
        <p:spPr>
          <a:xfrm>
            <a:off x="-15037" y="1026300"/>
            <a:ext cx="8073900" cy="30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222222"/>
                </a:solidFill>
                <a:highlight>
                  <a:srgbClr val="FFFFFF"/>
                </a:highlight>
              </a:rPr>
              <a:t>Want FREE short term training?  </a:t>
            </a:r>
            <a:endParaRPr sz="1500">
              <a:solidFill>
                <a:srgbClr val="222222"/>
              </a:solidFill>
              <a:highlight>
                <a:srgbClr val="FFFFFF"/>
              </a:highlight>
            </a:endParaRPr>
          </a:p>
          <a:p>
            <a:pPr indent="0" lvl="0" marL="0" rtl="0" algn="l">
              <a:spcBef>
                <a:spcPts val="0"/>
              </a:spcBef>
              <a:spcAft>
                <a:spcPts val="0"/>
              </a:spcAft>
              <a:buNone/>
            </a:pPr>
            <a:r>
              <a:t/>
            </a:r>
            <a:endParaRPr sz="1500">
              <a:solidFill>
                <a:srgbClr val="222222"/>
              </a:solidFill>
              <a:highlight>
                <a:srgbClr val="FFFFFF"/>
              </a:highlight>
            </a:endParaRPr>
          </a:p>
          <a:p>
            <a:pPr indent="0" lvl="0" marL="0" rtl="0" algn="l">
              <a:spcBef>
                <a:spcPts val="0"/>
              </a:spcBef>
              <a:spcAft>
                <a:spcPts val="0"/>
              </a:spcAft>
              <a:buNone/>
            </a:pPr>
            <a:r>
              <a:rPr lang="en" sz="1500">
                <a:solidFill>
                  <a:srgbClr val="222222"/>
                </a:solidFill>
                <a:highlight>
                  <a:srgbClr val="FFFFFF"/>
                </a:highlight>
              </a:rPr>
              <a:t>The Workforce Ready Grant is a state program where qualifying short term certificates can be paid for by the state.  </a:t>
            </a:r>
            <a:endParaRPr sz="1500">
              <a:solidFill>
                <a:srgbClr val="222222"/>
              </a:solidFill>
              <a:highlight>
                <a:srgbClr val="FFFFFF"/>
              </a:highlight>
            </a:endParaRPr>
          </a:p>
          <a:p>
            <a:pPr indent="0" lvl="0" marL="0" rtl="0" algn="l">
              <a:spcBef>
                <a:spcPts val="0"/>
              </a:spcBef>
              <a:spcAft>
                <a:spcPts val="0"/>
              </a:spcAft>
              <a:buNone/>
            </a:pPr>
            <a:r>
              <a:rPr lang="en" sz="1500">
                <a:solidFill>
                  <a:srgbClr val="222222"/>
                </a:solidFill>
                <a:highlight>
                  <a:srgbClr val="FFFFFF"/>
                </a:highlight>
              </a:rPr>
              <a:t>These programs are offered through Ivy Tech and Vincennes University.  Programs include those within </a:t>
            </a:r>
            <a:r>
              <a:rPr i="1" lang="en" sz="1500">
                <a:solidFill>
                  <a:srgbClr val="222222"/>
                </a:solidFill>
                <a:highlight>
                  <a:srgbClr val="FFFFFF"/>
                </a:highlight>
              </a:rPr>
              <a:t>IT and business,</a:t>
            </a:r>
            <a:r>
              <a:rPr lang="en" sz="1500">
                <a:solidFill>
                  <a:srgbClr val="222222"/>
                </a:solidFill>
                <a:highlight>
                  <a:srgbClr val="FFFFFF"/>
                </a:highlight>
              </a:rPr>
              <a:t> </a:t>
            </a:r>
            <a:r>
              <a:rPr i="1" lang="en" sz="1500">
                <a:solidFill>
                  <a:srgbClr val="222222"/>
                </a:solidFill>
                <a:highlight>
                  <a:srgbClr val="FFFFFF"/>
                </a:highlight>
              </a:rPr>
              <a:t>transportation and logistics</a:t>
            </a:r>
            <a:r>
              <a:rPr lang="en" sz="1500">
                <a:solidFill>
                  <a:srgbClr val="222222"/>
                </a:solidFill>
                <a:highlight>
                  <a:srgbClr val="FFFFFF"/>
                </a:highlight>
              </a:rPr>
              <a:t>, </a:t>
            </a:r>
            <a:r>
              <a:rPr i="1" lang="en" sz="1500">
                <a:solidFill>
                  <a:srgbClr val="222222"/>
                </a:solidFill>
                <a:highlight>
                  <a:srgbClr val="FFFFFF"/>
                </a:highlight>
              </a:rPr>
              <a:t>health and life sciences</a:t>
            </a:r>
            <a:r>
              <a:rPr lang="en" sz="1500">
                <a:solidFill>
                  <a:srgbClr val="222222"/>
                </a:solidFill>
                <a:highlight>
                  <a:srgbClr val="FFFFFF"/>
                </a:highlight>
              </a:rPr>
              <a:t>, as well as </a:t>
            </a:r>
            <a:r>
              <a:rPr i="1" lang="en" sz="1500">
                <a:solidFill>
                  <a:srgbClr val="222222"/>
                </a:solidFill>
                <a:highlight>
                  <a:srgbClr val="FFFFFF"/>
                </a:highlight>
              </a:rPr>
              <a:t>advanced manufacturing</a:t>
            </a:r>
            <a:r>
              <a:rPr lang="en" sz="1500">
                <a:solidFill>
                  <a:srgbClr val="222222"/>
                </a:solidFill>
                <a:highlight>
                  <a:srgbClr val="FFFFFF"/>
                </a:highlight>
              </a:rPr>
              <a:t>. </a:t>
            </a:r>
            <a:endParaRPr sz="1500">
              <a:solidFill>
                <a:srgbClr val="222222"/>
              </a:solidFill>
              <a:highlight>
                <a:srgbClr val="FFFFFF"/>
              </a:highlight>
            </a:endParaRPr>
          </a:p>
          <a:p>
            <a:pPr indent="0" lvl="0" marL="0" rtl="0" algn="l">
              <a:spcBef>
                <a:spcPts val="0"/>
              </a:spcBef>
              <a:spcAft>
                <a:spcPts val="0"/>
              </a:spcAft>
              <a:buNone/>
            </a:pPr>
            <a:r>
              <a:t/>
            </a:r>
            <a:endParaRPr sz="15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500">
                <a:solidFill>
                  <a:srgbClr val="222222"/>
                </a:solidFill>
                <a:highlight>
                  <a:srgbClr val="FFFFFF"/>
                </a:highlight>
              </a:rPr>
              <a:t>See Mrs. Rose in the guidance office for details and a list of qualifying programs.</a:t>
            </a:r>
            <a:endParaRPr sz="1500"/>
          </a:p>
          <a:p>
            <a:pPr indent="0" lvl="0" marL="0" rtl="0" algn="l">
              <a:spcBef>
                <a:spcPts val="0"/>
              </a:spcBef>
              <a:spcAft>
                <a:spcPts val="0"/>
              </a:spcAft>
              <a:buNone/>
            </a:pPr>
            <a:r>
              <a:t/>
            </a:r>
            <a:endParaRPr/>
          </a:p>
          <a:p>
            <a:pPr indent="0" lvl="0" marL="0" rtl="0" algn="l">
              <a:spcBef>
                <a:spcPts val="0"/>
              </a:spcBef>
              <a:spcAft>
                <a:spcPts val="0"/>
              </a:spcAft>
              <a:buNone/>
            </a:pPr>
            <a:r>
              <a:rPr lang="en" sz="1500"/>
              <a:t>Visit </a:t>
            </a:r>
            <a:r>
              <a:rPr b="1" lang="en" sz="1500" u="sng">
                <a:hlinkClick r:id="rId3"/>
              </a:rPr>
              <a:t>Workforce Ready Grant</a:t>
            </a:r>
            <a:r>
              <a:rPr b="1" lang="en" sz="1500"/>
              <a:t> </a:t>
            </a:r>
            <a:r>
              <a:rPr lang="en" sz="1500"/>
              <a:t>for more information.</a:t>
            </a:r>
            <a:endParaRPr sz="1500"/>
          </a:p>
          <a:p>
            <a:pPr indent="0" lvl="0" marL="0" rtl="0" algn="l">
              <a:spcBef>
                <a:spcPts val="0"/>
              </a:spcBef>
              <a:spcAft>
                <a:spcPts val="0"/>
              </a:spcAft>
              <a:buNone/>
            </a:pPr>
            <a:r>
              <a:t/>
            </a:r>
            <a:endParaRPr b="1" sz="1500"/>
          </a:p>
          <a:p>
            <a:pPr indent="0" lvl="0" marL="0" rtl="0" algn="l">
              <a:spcBef>
                <a:spcPts val="0"/>
              </a:spcBef>
              <a:spcAft>
                <a:spcPts val="0"/>
              </a:spcAft>
              <a:buNone/>
            </a:pPr>
            <a:r>
              <a:t/>
            </a:r>
            <a:endParaRPr b="1"/>
          </a:p>
        </p:txBody>
      </p:sp>
      <p:sp>
        <p:nvSpPr>
          <p:cNvPr id="177" name="Google Shape;177;p25"/>
          <p:cNvSpPr/>
          <p:nvPr/>
        </p:nvSpPr>
        <p:spPr>
          <a:xfrm>
            <a:off x="45063" y="172275"/>
            <a:ext cx="5654178" cy="4459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Workforce Ready Grant</a:t>
            </a:r>
          </a:p>
        </p:txBody>
      </p:sp>
      <p:sp>
        <p:nvSpPr>
          <p:cNvPr id="178" name="Google Shape;178;p25"/>
          <p:cNvSpPr/>
          <p:nvPr/>
        </p:nvSpPr>
        <p:spPr>
          <a:xfrm>
            <a:off x="-15025" y="797500"/>
            <a:ext cx="62451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9" name="Google Shape;179;p25"/>
          <p:cNvCxnSpPr/>
          <p:nvPr/>
        </p:nvCxnSpPr>
        <p:spPr>
          <a:xfrm flipH="1" rot="10800000">
            <a:off x="45075" y="3321550"/>
            <a:ext cx="5180700" cy="37200"/>
          </a:xfrm>
          <a:prstGeom prst="straightConnector1">
            <a:avLst/>
          </a:prstGeom>
          <a:noFill/>
          <a:ln cap="flat" cmpd="sng" w="9525">
            <a:solidFill>
              <a:schemeClr val="dk2"/>
            </a:solidFill>
            <a:prstDash val="solid"/>
            <a:round/>
            <a:headEnd len="med" w="med" type="none"/>
            <a:tailEnd len="med" w="med" type="none"/>
          </a:ln>
        </p:spPr>
      </p:cxnSp>
      <p:cxnSp>
        <p:nvCxnSpPr>
          <p:cNvPr id="180" name="Google Shape;180;p25"/>
          <p:cNvCxnSpPr/>
          <p:nvPr/>
        </p:nvCxnSpPr>
        <p:spPr>
          <a:xfrm flipH="1" rot="10800000">
            <a:off x="45075" y="3659875"/>
            <a:ext cx="5180700" cy="37200"/>
          </a:xfrm>
          <a:prstGeom prst="straightConnector1">
            <a:avLst/>
          </a:prstGeom>
          <a:noFill/>
          <a:ln cap="flat" cmpd="sng" w="9525">
            <a:solidFill>
              <a:schemeClr val="dk2"/>
            </a:solidFill>
            <a:prstDash val="solid"/>
            <a:round/>
            <a:headEnd len="med" w="med" type="none"/>
            <a:tailEnd len="med" w="med" type="none"/>
          </a:ln>
        </p:spPr>
      </p:cxnSp>
      <p:pic>
        <p:nvPicPr>
          <p:cNvPr id="181" name="Google Shape;181;p25"/>
          <p:cNvPicPr preferRelativeResize="0"/>
          <p:nvPr/>
        </p:nvPicPr>
        <p:blipFill>
          <a:blip r:embed="rId4">
            <a:alphaModFix/>
          </a:blip>
          <a:stretch>
            <a:fillRect/>
          </a:stretch>
        </p:blipFill>
        <p:spPr>
          <a:xfrm>
            <a:off x="6523150" y="4375325"/>
            <a:ext cx="2532100" cy="676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p:nvPr/>
        </p:nvSpPr>
        <p:spPr>
          <a:xfrm>
            <a:off x="2975275" y="243050"/>
            <a:ext cx="5198298" cy="56140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Immunizations for 2023-2024</a:t>
            </a:r>
          </a:p>
        </p:txBody>
      </p:sp>
      <p:sp>
        <p:nvSpPr>
          <p:cNvPr id="187" name="Google Shape;187;p26"/>
          <p:cNvSpPr txBox="1"/>
          <p:nvPr/>
        </p:nvSpPr>
        <p:spPr>
          <a:xfrm>
            <a:off x="2118800" y="1088050"/>
            <a:ext cx="6632700" cy="3235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600">
                <a:solidFill>
                  <a:schemeClr val="dk1"/>
                </a:solidFill>
                <a:latin typeface="Times New Roman"/>
                <a:ea typeface="Times New Roman"/>
                <a:cs typeface="Times New Roman"/>
                <a:sym typeface="Times New Roman"/>
              </a:rPr>
              <a:t>A meningococcal booster dose is </a:t>
            </a:r>
            <a:r>
              <a:rPr lang="en" sz="1600" u="sng">
                <a:solidFill>
                  <a:schemeClr val="dk1"/>
                </a:solidFill>
                <a:latin typeface="Times New Roman"/>
                <a:ea typeface="Times New Roman"/>
                <a:cs typeface="Times New Roman"/>
                <a:sym typeface="Times New Roman"/>
              </a:rPr>
              <a:t>required</a:t>
            </a:r>
            <a:r>
              <a:rPr lang="en" sz="1600">
                <a:solidFill>
                  <a:schemeClr val="dk1"/>
                </a:solidFill>
                <a:latin typeface="Times New Roman"/>
                <a:ea typeface="Times New Roman"/>
                <a:cs typeface="Times New Roman"/>
                <a:sym typeface="Times New Roman"/>
              </a:rPr>
              <a:t> for students entering grade 12. The meningococcal booster is not required for students in Grade 12 who received dose #1 on or after their 16</a:t>
            </a:r>
            <a:r>
              <a:rPr baseline="30000" lang="en" sz="1600">
                <a:solidFill>
                  <a:schemeClr val="dk1"/>
                </a:solidFill>
                <a:latin typeface="Times New Roman"/>
                <a:ea typeface="Times New Roman"/>
                <a:cs typeface="Times New Roman"/>
                <a:sym typeface="Times New Roman"/>
              </a:rPr>
              <a:t>th</a:t>
            </a:r>
            <a:r>
              <a:rPr lang="en" sz="1600">
                <a:solidFill>
                  <a:schemeClr val="dk1"/>
                </a:solidFill>
                <a:latin typeface="Times New Roman"/>
                <a:ea typeface="Times New Roman"/>
                <a:cs typeface="Times New Roman"/>
                <a:sym typeface="Times New Roman"/>
              </a:rPr>
              <a:t> birthday.</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sz="1600">
                <a:solidFill>
                  <a:schemeClr val="dk1"/>
                </a:solidFill>
                <a:latin typeface="Times New Roman"/>
                <a:ea typeface="Times New Roman"/>
                <a:cs typeface="Times New Roman"/>
                <a:sym typeface="Times New Roman"/>
              </a:rPr>
              <a:t>Students are also </a:t>
            </a:r>
            <a:r>
              <a:rPr lang="en" sz="1600" u="sng">
                <a:solidFill>
                  <a:schemeClr val="dk1"/>
                </a:solidFill>
                <a:latin typeface="Times New Roman"/>
                <a:ea typeface="Times New Roman"/>
                <a:cs typeface="Times New Roman"/>
                <a:sym typeface="Times New Roman"/>
              </a:rPr>
              <a:t>required</a:t>
            </a:r>
            <a:r>
              <a:rPr lang="en" sz="1600">
                <a:solidFill>
                  <a:schemeClr val="dk1"/>
                </a:solidFill>
                <a:latin typeface="Times New Roman"/>
                <a:ea typeface="Times New Roman"/>
                <a:cs typeface="Times New Roman"/>
                <a:sym typeface="Times New Roman"/>
              </a:rPr>
              <a:t> to have both doses of Hepatitis A vaccines. Please check your emails from Jerra Rhoads, the school nurse, for further information.</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sz="1600">
                <a:solidFill>
                  <a:schemeClr val="dk1"/>
                </a:solidFill>
                <a:latin typeface="Times New Roman"/>
                <a:ea typeface="Times New Roman"/>
                <a:cs typeface="Times New Roman"/>
                <a:sym typeface="Times New Roman"/>
              </a:rPr>
              <a:t>Please talk with your child’s healthcare provider about the meningococcal and Hepatitis A vaccine.</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sz="1500">
                <a:solidFill>
                  <a:schemeClr val="dk1"/>
                </a:solidFill>
                <a:latin typeface="Times New Roman"/>
                <a:ea typeface="Times New Roman"/>
                <a:cs typeface="Times New Roman"/>
                <a:sym typeface="Times New Roman"/>
              </a:rPr>
              <a:t>For any other questions please contact Jerra Rhoads at 812-673-4242 (option 4).</a:t>
            </a:r>
            <a:endParaRPr sz="1700"/>
          </a:p>
        </p:txBody>
      </p:sp>
      <p:sp>
        <p:nvSpPr>
          <p:cNvPr id="188" name="Google Shape;188;p26"/>
          <p:cNvSpPr/>
          <p:nvPr/>
        </p:nvSpPr>
        <p:spPr>
          <a:xfrm>
            <a:off x="2164851" y="922025"/>
            <a:ext cx="6540600" cy="47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txBox="1"/>
          <p:nvPr/>
        </p:nvSpPr>
        <p:spPr>
          <a:xfrm>
            <a:off x="69675" y="243050"/>
            <a:ext cx="1854600" cy="1731000"/>
          </a:xfrm>
          <a:prstGeom prst="rect">
            <a:avLst/>
          </a:prstGeom>
          <a:solidFill>
            <a:srgbClr val="434343"/>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Required Immunizations</a:t>
            </a:r>
            <a:endParaRPr b="1">
              <a:solidFill>
                <a:srgbClr val="FFFFFF"/>
              </a:solidFill>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rPr lang="en" sz="1200">
                <a:solidFill>
                  <a:srgbClr val="FFFFFF"/>
                </a:solidFill>
              </a:rPr>
              <a:t>Meningococcal booster dose</a:t>
            </a:r>
            <a:endParaRPr sz="1200">
              <a:solidFill>
                <a:srgbClr val="FFFFFF"/>
              </a:solidFill>
            </a:endParaRPr>
          </a:p>
          <a:p>
            <a:pPr indent="0" lvl="0" marL="0" rtl="0" algn="l">
              <a:spcBef>
                <a:spcPts val="0"/>
              </a:spcBef>
              <a:spcAft>
                <a:spcPts val="0"/>
              </a:spcAft>
              <a:buNone/>
            </a:pPr>
            <a:r>
              <a:t/>
            </a:r>
            <a:endParaRPr sz="1200">
              <a:solidFill>
                <a:srgbClr val="FFFFFF"/>
              </a:solidFill>
            </a:endParaRPr>
          </a:p>
          <a:p>
            <a:pPr indent="0" lvl="0" marL="0" rtl="0" algn="l">
              <a:spcBef>
                <a:spcPts val="0"/>
              </a:spcBef>
              <a:spcAft>
                <a:spcPts val="0"/>
              </a:spcAft>
              <a:buNone/>
            </a:pPr>
            <a:r>
              <a:rPr lang="en" sz="1200">
                <a:solidFill>
                  <a:srgbClr val="FFFFFF"/>
                </a:solidFill>
              </a:rPr>
              <a:t>Hepatitis A- both doses</a:t>
            </a:r>
            <a:endParaRPr sz="1200">
              <a:solidFill>
                <a:srgbClr val="FFFFFF"/>
              </a:solidFill>
            </a:endParaRPr>
          </a:p>
        </p:txBody>
      </p:sp>
      <p:pic>
        <p:nvPicPr>
          <p:cNvPr id="190" name="Google Shape;190;p26"/>
          <p:cNvPicPr preferRelativeResize="0"/>
          <p:nvPr/>
        </p:nvPicPr>
        <p:blipFill>
          <a:blip r:embed="rId3">
            <a:alphaModFix/>
          </a:blip>
          <a:stretch>
            <a:fillRect/>
          </a:stretch>
        </p:blipFill>
        <p:spPr>
          <a:xfrm>
            <a:off x="2041363" y="43025"/>
            <a:ext cx="816826" cy="816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163425" y="174800"/>
            <a:ext cx="5346484" cy="5559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North Posey Debit Card</a:t>
            </a:r>
          </a:p>
        </p:txBody>
      </p:sp>
      <p:sp>
        <p:nvSpPr>
          <p:cNvPr id="196" name="Google Shape;196;p27"/>
          <p:cNvSpPr txBox="1"/>
          <p:nvPr/>
        </p:nvSpPr>
        <p:spPr>
          <a:xfrm>
            <a:off x="30975" y="1285875"/>
            <a:ext cx="7381500" cy="358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Earn funds for your school with every purchase made using your North Posey debit card available exclusively from Liberty Federal Credit Union.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A percentage of all your purchases will benefit the students of North Posey!</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600">
                <a:solidFill>
                  <a:schemeClr val="dk1"/>
                </a:solidFill>
                <a:latin typeface="Times New Roman"/>
                <a:ea typeface="Times New Roman"/>
                <a:cs typeface="Times New Roman"/>
                <a:sym typeface="Times New Roman"/>
              </a:rPr>
              <a:t>Application          </a:t>
            </a:r>
            <a:r>
              <a:rPr lang="en" sz="1600" u="sng">
                <a:latin typeface="Times New Roman"/>
                <a:ea typeface="Times New Roman"/>
                <a:cs typeface="Times New Roman"/>
                <a:sym typeface="Times New Roman"/>
                <a:hlinkClick r:id="rId3"/>
              </a:rPr>
              <a:t>North Posey Debit Card</a:t>
            </a:r>
            <a:endParaRPr sz="1600">
              <a:latin typeface="Times New Roman"/>
              <a:ea typeface="Times New Roman"/>
              <a:cs typeface="Times New Roman"/>
              <a:sym typeface="Times New Roman"/>
            </a:endParaRPr>
          </a:p>
        </p:txBody>
      </p:sp>
      <p:sp>
        <p:nvSpPr>
          <p:cNvPr id="197" name="Google Shape;197;p27"/>
          <p:cNvSpPr/>
          <p:nvPr/>
        </p:nvSpPr>
        <p:spPr>
          <a:xfrm>
            <a:off x="30975" y="878725"/>
            <a:ext cx="6699300" cy="47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 name="Google Shape;198;p27"/>
          <p:cNvPicPr preferRelativeResize="0"/>
          <p:nvPr/>
        </p:nvPicPr>
        <p:blipFill rotWithShape="1">
          <a:blip r:embed="rId4">
            <a:alphaModFix/>
          </a:blip>
          <a:srcRect b="9093" l="50381" r="3336" t="10436"/>
          <a:stretch/>
        </p:blipFill>
        <p:spPr>
          <a:xfrm>
            <a:off x="5689175" y="3057750"/>
            <a:ext cx="2752425" cy="1701125"/>
          </a:xfrm>
          <a:prstGeom prst="rect">
            <a:avLst/>
          </a:prstGeom>
          <a:noFill/>
          <a:ln>
            <a:noFill/>
          </a:ln>
        </p:spPr>
      </p:pic>
      <p:cxnSp>
        <p:nvCxnSpPr>
          <p:cNvPr id="199" name="Google Shape;199;p27"/>
          <p:cNvCxnSpPr/>
          <p:nvPr/>
        </p:nvCxnSpPr>
        <p:spPr>
          <a:xfrm flipH="1" rot="10800000">
            <a:off x="1235850" y="2896250"/>
            <a:ext cx="351000" cy="4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8"/>
          <p:cNvPicPr preferRelativeResize="0"/>
          <p:nvPr/>
        </p:nvPicPr>
        <p:blipFill>
          <a:blip r:embed="rId3">
            <a:alphaModFix/>
          </a:blip>
          <a:stretch>
            <a:fillRect/>
          </a:stretch>
        </p:blipFill>
        <p:spPr>
          <a:xfrm>
            <a:off x="2858025" y="205688"/>
            <a:ext cx="1811075" cy="1776300"/>
          </a:xfrm>
          <a:prstGeom prst="rect">
            <a:avLst/>
          </a:prstGeom>
          <a:noFill/>
          <a:ln>
            <a:noFill/>
          </a:ln>
        </p:spPr>
      </p:pic>
      <p:sp>
        <p:nvSpPr>
          <p:cNvPr id="205" name="Google Shape;205;p28"/>
          <p:cNvSpPr txBox="1"/>
          <p:nvPr/>
        </p:nvSpPr>
        <p:spPr>
          <a:xfrm>
            <a:off x="375600" y="919925"/>
            <a:ext cx="3131100" cy="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4"/>
              </a:rPr>
              <a:t>National Suicide Prevention Lifeline:</a:t>
            </a:r>
            <a:endParaRPr sz="1300" u="sng"/>
          </a:p>
          <a:p>
            <a:pPr indent="0" lvl="0" marL="0" rtl="0" algn="l">
              <a:spcBef>
                <a:spcPts val="0"/>
              </a:spcBef>
              <a:spcAft>
                <a:spcPts val="0"/>
              </a:spcAft>
              <a:buClr>
                <a:schemeClr val="dk1"/>
              </a:buClr>
              <a:buSzPts val="1100"/>
              <a:buFont typeface="Arial"/>
              <a:buNone/>
            </a:pPr>
            <a:r>
              <a:rPr lang="en" sz="1300">
                <a:solidFill>
                  <a:srgbClr val="202124"/>
                </a:solidFill>
                <a:highlight>
                  <a:schemeClr val="lt1"/>
                </a:highlight>
              </a:rPr>
              <a:t>988</a:t>
            </a:r>
            <a:endParaRPr sz="1300"/>
          </a:p>
        </p:txBody>
      </p:sp>
      <p:sp>
        <p:nvSpPr>
          <p:cNvPr id="206" name="Google Shape;206;p28"/>
          <p:cNvSpPr/>
          <p:nvPr/>
        </p:nvSpPr>
        <p:spPr>
          <a:xfrm>
            <a:off x="472650" y="329725"/>
            <a:ext cx="2705144" cy="4803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Hotline Contacts</a:t>
            </a:r>
          </a:p>
        </p:txBody>
      </p:sp>
      <p:sp>
        <p:nvSpPr>
          <p:cNvPr id="207" name="Google Shape;207;p28"/>
          <p:cNvSpPr txBox="1"/>
          <p:nvPr/>
        </p:nvSpPr>
        <p:spPr>
          <a:xfrm>
            <a:off x="375600" y="1403400"/>
            <a:ext cx="3131100" cy="4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5"/>
              </a:rPr>
              <a:t>National Teen Dating Abuse Helpline</a:t>
            </a:r>
            <a:r>
              <a:rPr lang="en" sz="1300"/>
              <a:t>:</a:t>
            </a:r>
            <a:endParaRPr sz="1300"/>
          </a:p>
          <a:p>
            <a:pPr indent="0" lvl="0" marL="0" rtl="0" algn="l">
              <a:spcBef>
                <a:spcPts val="0"/>
              </a:spcBef>
              <a:spcAft>
                <a:spcPts val="0"/>
              </a:spcAft>
              <a:buNone/>
            </a:pPr>
            <a:r>
              <a:rPr lang="en" sz="1300"/>
              <a:t>866-331-9474</a:t>
            </a:r>
            <a:endParaRPr sz="1300"/>
          </a:p>
        </p:txBody>
      </p:sp>
      <p:sp>
        <p:nvSpPr>
          <p:cNvPr id="208" name="Google Shape;208;p28"/>
          <p:cNvSpPr txBox="1"/>
          <p:nvPr/>
        </p:nvSpPr>
        <p:spPr>
          <a:xfrm>
            <a:off x="375600" y="1935000"/>
            <a:ext cx="36813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6"/>
              </a:rPr>
              <a:t>The Trevor Project</a:t>
            </a:r>
            <a:r>
              <a:rPr lang="en" sz="1300"/>
              <a:t>:</a:t>
            </a:r>
            <a:endParaRPr sz="1300"/>
          </a:p>
          <a:p>
            <a:pPr indent="0" lvl="0" marL="0" rtl="0" algn="l">
              <a:spcBef>
                <a:spcPts val="0"/>
              </a:spcBef>
              <a:spcAft>
                <a:spcPts val="0"/>
              </a:spcAft>
              <a:buNone/>
            </a:pPr>
            <a:r>
              <a:rPr lang="en" sz="1300"/>
              <a:t>866-488-7386</a:t>
            </a:r>
            <a:endParaRPr sz="1300"/>
          </a:p>
        </p:txBody>
      </p:sp>
      <p:sp>
        <p:nvSpPr>
          <p:cNvPr id="209" name="Google Shape;209;p28"/>
          <p:cNvSpPr txBox="1"/>
          <p:nvPr/>
        </p:nvSpPr>
        <p:spPr>
          <a:xfrm>
            <a:off x="375600" y="2436600"/>
            <a:ext cx="3131100" cy="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7"/>
              </a:rPr>
              <a:t>National Domestic Violence Hotline</a:t>
            </a:r>
            <a:r>
              <a:rPr lang="en" sz="1300"/>
              <a:t>:</a:t>
            </a:r>
            <a:endParaRPr sz="1300"/>
          </a:p>
          <a:p>
            <a:pPr indent="0" lvl="0" marL="0" rtl="0" algn="l">
              <a:spcBef>
                <a:spcPts val="0"/>
              </a:spcBef>
              <a:spcAft>
                <a:spcPts val="0"/>
              </a:spcAft>
              <a:buNone/>
            </a:pPr>
            <a:r>
              <a:rPr lang="en" sz="1300"/>
              <a:t>800-799-7233</a:t>
            </a:r>
            <a:endParaRPr sz="1300"/>
          </a:p>
        </p:txBody>
      </p:sp>
      <p:sp>
        <p:nvSpPr>
          <p:cNvPr id="210" name="Google Shape;210;p28"/>
          <p:cNvSpPr txBox="1"/>
          <p:nvPr/>
        </p:nvSpPr>
        <p:spPr>
          <a:xfrm>
            <a:off x="6232925" y="-413325"/>
            <a:ext cx="2628900" cy="248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spcBef>
                <a:spcPts val="0"/>
              </a:spcBef>
              <a:spcAft>
                <a:spcPts val="0"/>
              </a:spcAft>
              <a:buNone/>
            </a:pPr>
            <a:r>
              <a:t/>
            </a:r>
            <a:endParaRPr/>
          </a:p>
        </p:txBody>
      </p:sp>
      <p:pic>
        <p:nvPicPr>
          <p:cNvPr id="211" name="Google Shape;211;p28"/>
          <p:cNvPicPr preferRelativeResize="0"/>
          <p:nvPr/>
        </p:nvPicPr>
        <p:blipFill>
          <a:blip r:embed="rId8">
            <a:alphaModFix/>
          </a:blip>
          <a:stretch>
            <a:fillRect/>
          </a:stretch>
        </p:blipFill>
        <p:spPr>
          <a:xfrm>
            <a:off x="7367775" y="3099700"/>
            <a:ext cx="1743450" cy="1877850"/>
          </a:xfrm>
          <a:prstGeom prst="rect">
            <a:avLst/>
          </a:prstGeom>
          <a:noFill/>
          <a:ln>
            <a:noFill/>
          </a:ln>
        </p:spPr>
      </p:pic>
      <p:sp>
        <p:nvSpPr>
          <p:cNvPr id="212" name="Google Shape;212;p28"/>
          <p:cNvSpPr txBox="1"/>
          <p:nvPr/>
        </p:nvSpPr>
        <p:spPr>
          <a:xfrm>
            <a:off x="6521675" y="3320375"/>
            <a:ext cx="1662900" cy="130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Mrs. Rasch</a:t>
            </a:r>
            <a:endParaRPr b="1" sz="1500"/>
          </a:p>
          <a:p>
            <a:pPr indent="0" lvl="0" marL="0" rtl="0" algn="ctr">
              <a:spcBef>
                <a:spcPts val="0"/>
              </a:spcBef>
              <a:spcAft>
                <a:spcPts val="0"/>
              </a:spcAft>
              <a:buNone/>
            </a:pPr>
            <a:r>
              <a:t/>
            </a:r>
            <a:endParaRPr b="1" sz="1500"/>
          </a:p>
          <a:p>
            <a:pPr indent="0" lvl="0" marL="0" rtl="0" algn="ctr">
              <a:spcBef>
                <a:spcPts val="0"/>
              </a:spcBef>
              <a:spcAft>
                <a:spcPts val="0"/>
              </a:spcAft>
              <a:buNone/>
            </a:pPr>
            <a:r>
              <a:rPr b="1" lang="en" sz="1500"/>
              <a:t>Youth First</a:t>
            </a:r>
            <a:endParaRPr b="1" sz="1500"/>
          </a:p>
          <a:p>
            <a:pPr indent="0" lvl="0" marL="0" rtl="0" algn="ctr">
              <a:spcBef>
                <a:spcPts val="0"/>
              </a:spcBef>
              <a:spcAft>
                <a:spcPts val="0"/>
              </a:spcAft>
              <a:buNone/>
            </a:pPr>
            <a:r>
              <a:rPr b="1" lang="en" sz="1500"/>
              <a:t>Social Worker</a:t>
            </a:r>
            <a:endParaRPr b="1" sz="1500"/>
          </a:p>
          <a:p>
            <a:pPr indent="0" lvl="0" marL="0" rtl="0" algn="ctr">
              <a:spcBef>
                <a:spcPts val="0"/>
              </a:spcBef>
              <a:spcAft>
                <a:spcPts val="0"/>
              </a:spcAft>
              <a:buNone/>
            </a:pPr>
            <a:r>
              <a:t/>
            </a:r>
            <a:endParaRPr b="1" sz="1300"/>
          </a:p>
        </p:txBody>
      </p:sp>
      <p:sp>
        <p:nvSpPr>
          <p:cNvPr id="213" name="Google Shape;213;p28"/>
          <p:cNvSpPr txBox="1"/>
          <p:nvPr/>
        </p:nvSpPr>
        <p:spPr>
          <a:xfrm>
            <a:off x="7185100" y="4007125"/>
            <a:ext cx="150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a:p>
            <a:pPr indent="0" lvl="0" marL="0" rtl="0" algn="l">
              <a:spcBef>
                <a:spcPts val="0"/>
              </a:spcBef>
              <a:spcAft>
                <a:spcPts val="0"/>
              </a:spcAft>
              <a:buNone/>
            </a:pPr>
            <a:r>
              <a:rPr lang="en"/>
              <a:t>  </a:t>
            </a:r>
            <a:endParaRPr/>
          </a:p>
        </p:txBody>
      </p:sp>
      <p:sp>
        <p:nvSpPr>
          <p:cNvPr id="214" name="Google Shape;214;p28"/>
          <p:cNvSpPr txBox="1"/>
          <p:nvPr/>
        </p:nvSpPr>
        <p:spPr>
          <a:xfrm>
            <a:off x="3348125" y="3400925"/>
            <a:ext cx="288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pic>
        <p:nvPicPr>
          <p:cNvPr id="215" name="Google Shape;215;p28"/>
          <p:cNvPicPr preferRelativeResize="0"/>
          <p:nvPr/>
        </p:nvPicPr>
        <p:blipFill>
          <a:blip r:embed="rId9">
            <a:alphaModFix/>
          </a:blip>
          <a:stretch>
            <a:fillRect/>
          </a:stretch>
        </p:blipFill>
        <p:spPr>
          <a:xfrm>
            <a:off x="4571988" y="221100"/>
            <a:ext cx="2619375" cy="1743075"/>
          </a:xfrm>
          <a:prstGeom prst="rect">
            <a:avLst/>
          </a:prstGeom>
          <a:noFill/>
          <a:ln>
            <a:noFill/>
          </a:ln>
        </p:spPr>
      </p:pic>
      <p:pic>
        <p:nvPicPr>
          <p:cNvPr id="216" name="Google Shape;216;p28"/>
          <p:cNvPicPr preferRelativeResize="0"/>
          <p:nvPr/>
        </p:nvPicPr>
        <p:blipFill>
          <a:blip r:embed="rId10">
            <a:alphaModFix/>
          </a:blip>
          <a:stretch>
            <a:fillRect/>
          </a:stretch>
        </p:blipFill>
        <p:spPr>
          <a:xfrm>
            <a:off x="7191375" y="222300"/>
            <a:ext cx="1743075" cy="1743075"/>
          </a:xfrm>
          <a:prstGeom prst="rect">
            <a:avLst/>
          </a:prstGeom>
          <a:noFill/>
          <a:ln>
            <a:noFill/>
          </a:ln>
        </p:spPr>
      </p:pic>
      <p:sp>
        <p:nvSpPr>
          <p:cNvPr id="217" name="Google Shape;217;p28"/>
          <p:cNvSpPr txBox="1"/>
          <p:nvPr/>
        </p:nvSpPr>
        <p:spPr>
          <a:xfrm>
            <a:off x="2995450" y="2011625"/>
            <a:ext cx="62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       </a:t>
            </a:r>
            <a:r>
              <a:rPr b="1" lang="en"/>
              <a:t>Mrs. Parrish</a:t>
            </a:r>
            <a:r>
              <a:rPr lang="en"/>
              <a:t>                                                               </a:t>
            </a:r>
            <a:r>
              <a:rPr b="1" lang="en"/>
              <a:t>Ms. Bretz</a:t>
            </a:r>
            <a:endParaRPr b="1"/>
          </a:p>
        </p:txBody>
      </p:sp>
      <p:sp>
        <p:nvSpPr>
          <p:cNvPr id="218" name="Google Shape;218;p28"/>
          <p:cNvSpPr txBox="1"/>
          <p:nvPr/>
        </p:nvSpPr>
        <p:spPr>
          <a:xfrm>
            <a:off x="3348113" y="3512825"/>
            <a:ext cx="1962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Lobster"/>
                <a:ea typeface="Lobster"/>
                <a:cs typeface="Lobster"/>
                <a:sym typeface="Lobster"/>
              </a:rPr>
              <a:t>We are here for you!</a:t>
            </a:r>
            <a:endParaRPr sz="2400">
              <a:latin typeface="Lobster"/>
              <a:ea typeface="Lobster"/>
              <a:cs typeface="Lobster"/>
              <a:sym typeface="Lobster"/>
            </a:endParaRPr>
          </a:p>
        </p:txBody>
      </p:sp>
      <p:pic>
        <p:nvPicPr>
          <p:cNvPr id="219" name="Google Shape;219;p28"/>
          <p:cNvPicPr preferRelativeResize="0"/>
          <p:nvPr/>
        </p:nvPicPr>
        <p:blipFill>
          <a:blip r:embed="rId11">
            <a:alphaModFix/>
          </a:blip>
          <a:stretch>
            <a:fillRect/>
          </a:stretch>
        </p:blipFill>
        <p:spPr>
          <a:xfrm>
            <a:off x="472650" y="2881913"/>
            <a:ext cx="3131100" cy="2313424"/>
          </a:xfrm>
          <a:prstGeom prst="rect">
            <a:avLst/>
          </a:prstGeom>
          <a:noFill/>
          <a:ln>
            <a:noFill/>
          </a:ln>
        </p:spPr>
      </p:pic>
      <p:pic>
        <p:nvPicPr>
          <p:cNvPr id="220" name="Google Shape;220;p28"/>
          <p:cNvPicPr preferRelativeResize="0"/>
          <p:nvPr/>
        </p:nvPicPr>
        <p:blipFill>
          <a:blip r:embed="rId12">
            <a:alphaModFix/>
          </a:blip>
          <a:stretch>
            <a:fillRect/>
          </a:stretch>
        </p:blipFill>
        <p:spPr>
          <a:xfrm>
            <a:off x="5128525" y="3704025"/>
            <a:ext cx="1506300" cy="1221800"/>
          </a:xfrm>
          <a:prstGeom prst="rect">
            <a:avLst/>
          </a:prstGeom>
          <a:noFill/>
          <a:ln>
            <a:noFill/>
          </a:ln>
        </p:spPr>
      </p:pic>
      <p:sp>
        <p:nvSpPr>
          <p:cNvPr id="221" name="Google Shape;221;p28"/>
          <p:cNvSpPr txBox="1"/>
          <p:nvPr/>
        </p:nvSpPr>
        <p:spPr>
          <a:xfrm>
            <a:off x="4179100" y="2378800"/>
            <a:ext cx="3843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13"/>
              </a:rPr>
              <a:t>Advice from Our Professionals – Youth First</a:t>
            </a:r>
            <a:endParaRPr/>
          </a:p>
          <a:p>
            <a:pPr indent="0" lvl="0" marL="0" rtl="0" algn="l">
              <a:spcBef>
                <a:spcPts val="0"/>
              </a:spcBef>
              <a:spcAft>
                <a:spcPts val="0"/>
              </a:spcAft>
              <a:buNone/>
            </a:pPr>
            <a:r>
              <a:rPr lang="en"/>
              <a:t>  Informative articles by Youth First Social </a:t>
            </a:r>
            <a:endParaRPr/>
          </a:p>
          <a:p>
            <a:pPr indent="0" lvl="0" marL="0" rtl="0" algn="l">
              <a:spcBef>
                <a:spcPts val="0"/>
              </a:spcBef>
              <a:spcAft>
                <a:spcPts val="0"/>
              </a:spcAft>
              <a:buNone/>
            </a:pPr>
            <a:r>
              <a:rPr lang="en"/>
              <a:t>         Workers on a variety of topics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9"/>
          <p:cNvPicPr preferRelativeResize="0"/>
          <p:nvPr/>
        </p:nvPicPr>
        <p:blipFill>
          <a:blip r:embed="rId3">
            <a:alphaModFix/>
          </a:blip>
          <a:stretch>
            <a:fillRect/>
          </a:stretch>
        </p:blipFill>
        <p:spPr>
          <a:xfrm>
            <a:off x="0" y="3925725"/>
            <a:ext cx="1079400" cy="1217775"/>
          </a:xfrm>
          <a:prstGeom prst="rect">
            <a:avLst/>
          </a:prstGeom>
          <a:noFill/>
          <a:ln>
            <a:noFill/>
          </a:ln>
        </p:spPr>
      </p:pic>
      <p:pic>
        <p:nvPicPr>
          <p:cNvPr id="227" name="Google Shape;227;p29"/>
          <p:cNvPicPr preferRelativeResize="0"/>
          <p:nvPr/>
        </p:nvPicPr>
        <p:blipFill>
          <a:blip r:embed="rId4">
            <a:alphaModFix/>
          </a:blip>
          <a:stretch>
            <a:fillRect/>
          </a:stretch>
        </p:blipFill>
        <p:spPr>
          <a:xfrm>
            <a:off x="7409875" y="3584000"/>
            <a:ext cx="1734125" cy="1564150"/>
          </a:xfrm>
          <a:prstGeom prst="rect">
            <a:avLst/>
          </a:prstGeom>
          <a:noFill/>
          <a:ln>
            <a:noFill/>
          </a:ln>
        </p:spPr>
      </p:pic>
      <p:pic>
        <p:nvPicPr>
          <p:cNvPr id="228" name="Google Shape;228;p29"/>
          <p:cNvPicPr preferRelativeResize="0"/>
          <p:nvPr/>
        </p:nvPicPr>
        <p:blipFill>
          <a:blip r:embed="rId5">
            <a:alphaModFix/>
          </a:blip>
          <a:stretch>
            <a:fillRect/>
          </a:stretch>
        </p:blipFill>
        <p:spPr>
          <a:xfrm flipH="1">
            <a:off x="7481750" y="645725"/>
            <a:ext cx="1662250" cy="1564150"/>
          </a:xfrm>
          <a:prstGeom prst="rect">
            <a:avLst/>
          </a:prstGeom>
          <a:noFill/>
          <a:ln>
            <a:noFill/>
          </a:ln>
        </p:spPr>
      </p:pic>
      <p:pic>
        <p:nvPicPr>
          <p:cNvPr id="229" name="Google Shape;229;p29"/>
          <p:cNvPicPr preferRelativeResize="0"/>
          <p:nvPr/>
        </p:nvPicPr>
        <p:blipFill>
          <a:blip r:embed="rId6">
            <a:alphaModFix/>
          </a:blip>
          <a:stretch>
            <a:fillRect/>
          </a:stretch>
        </p:blipFill>
        <p:spPr>
          <a:xfrm>
            <a:off x="0" y="2104425"/>
            <a:ext cx="1662250" cy="1475425"/>
          </a:xfrm>
          <a:prstGeom prst="rect">
            <a:avLst/>
          </a:prstGeom>
          <a:noFill/>
          <a:ln>
            <a:noFill/>
          </a:ln>
        </p:spPr>
      </p:pic>
      <p:sp>
        <p:nvSpPr>
          <p:cNvPr id="230" name="Google Shape;230;p29"/>
          <p:cNvSpPr/>
          <p:nvPr/>
        </p:nvSpPr>
        <p:spPr>
          <a:xfrm>
            <a:off x="2017338" y="53575"/>
            <a:ext cx="5109335" cy="4825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Other Office Staff Contacts</a:t>
            </a:r>
          </a:p>
        </p:txBody>
      </p:sp>
      <p:sp>
        <p:nvSpPr>
          <p:cNvPr id="231" name="Google Shape;231;p29"/>
          <p:cNvSpPr/>
          <p:nvPr/>
        </p:nvSpPr>
        <p:spPr>
          <a:xfrm>
            <a:off x="-31939" y="609425"/>
            <a:ext cx="9207900" cy="36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txBox="1"/>
          <p:nvPr/>
        </p:nvSpPr>
        <p:spPr>
          <a:xfrm>
            <a:off x="1079400" y="719025"/>
            <a:ext cx="7597500" cy="41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Sean Fisher - Principal				       Amy Duvall - Assistant Principal</a:t>
            </a:r>
            <a:endParaRPr/>
          </a:p>
          <a:p>
            <a:pPr indent="0" lvl="0" marL="0" rtl="0" algn="l">
              <a:spcBef>
                <a:spcPts val="0"/>
              </a:spcBef>
              <a:spcAft>
                <a:spcPts val="0"/>
              </a:spcAft>
              <a:buNone/>
            </a:pPr>
            <a:r>
              <a:rPr lang="en" u="sng">
                <a:solidFill>
                  <a:schemeClr val="dk1"/>
                </a:solidFill>
                <a:hlinkClick r:id="rId7">
                  <a:extLst>
                    <a:ext uri="{A12FA001-AC4F-418D-AE19-62706E023703}">
                      <ahyp:hlinkClr val="tx"/>
                    </a:ext>
                  </a:extLst>
                </a:hlinkClick>
              </a:rPr>
              <a:t>sfisher@northposey.k12.in.us</a:t>
            </a:r>
            <a:r>
              <a:rPr lang="en"/>
              <a:t>                                         </a:t>
            </a:r>
            <a:r>
              <a:rPr lang="en" u="sng">
                <a:solidFill>
                  <a:schemeClr val="dk1"/>
                </a:solidFill>
                <a:hlinkClick r:id="rId8">
                  <a:extLst>
                    <a:ext uri="{A12FA001-AC4F-418D-AE19-62706E023703}">
                      <ahyp:hlinkClr val="tx"/>
                    </a:ext>
                  </a:extLst>
                </a:hlinkClick>
              </a:rPr>
              <a:t>aduvall@northposey.k12.in.us</a:t>
            </a:r>
            <a:endParaRPr u="sng"/>
          </a:p>
          <a:p>
            <a:pPr indent="0" lvl="0" marL="0" rtl="0" algn="l">
              <a:spcBef>
                <a:spcPts val="0"/>
              </a:spcBef>
              <a:spcAft>
                <a:spcPts val="0"/>
              </a:spcAft>
              <a:buNone/>
            </a:pPr>
            <a:r>
              <a:rPr lang="en"/>
              <a:t>812-673-4242									            812-673-4242</a:t>
            </a:r>
            <a:endParaRPr/>
          </a:p>
          <a:p>
            <a:pPr indent="457200" lvl="0" marL="1828800" rtl="0" algn="l">
              <a:spcBef>
                <a:spcPts val="0"/>
              </a:spcBef>
              <a:spcAft>
                <a:spcPts val="0"/>
              </a:spcAft>
              <a:buNone/>
            </a:pPr>
            <a:r>
              <a:rPr b="1" lang="en"/>
              <a:t> 				                                      </a:t>
            </a:r>
            <a:r>
              <a:rPr lang="en"/>
              <a:t>		</a:t>
            </a:r>
            <a:endParaRPr u="sng">
              <a:solidFill>
                <a:schemeClr val="dk1"/>
              </a:solidFill>
            </a:endParaRPr>
          </a:p>
          <a:p>
            <a:pPr indent="457200" lvl="0" marL="4114800" rtl="0" algn="l">
              <a:spcBef>
                <a:spcPts val="0"/>
              </a:spcBef>
              <a:spcAft>
                <a:spcPts val="0"/>
              </a:spcAft>
              <a:buNone/>
            </a:pPr>
            <a:r>
              <a:t/>
            </a:r>
            <a:endParaRPr/>
          </a:p>
          <a:p>
            <a:pPr indent="457200" lvl="0" marL="1828800" rtl="0" algn="l">
              <a:spcBef>
                <a:spcPts val="0"/>
              </a:spcBef>
              <a:spcAft>
                <a:spcPts val="0"/>
              </a:spcAft>
              <a:buNone/>
            </a:pPr>
            <a:r>
              <a:t/>
            </a:r>
            <a:endParaRPr/>
          </a:p>
          <a:p>
            <a:pPr indent="457200" lvl="0" marL="1828800" rtl="0" algn="l">
              <a:spcBef>
                <a:spcPts val="0"/>
              </a:spcBef>
              <a:spcAft>
                <a:spcPts val="0"/>
              </a:spcAft>
              <a:buNone/>
            </a:pPr>
            <a:r>
              <a:rPr b="1" lang="en"/>
              <a:t>      				      </a:t>
            </a:r>
            <a:r>
              <a:rPr lang="en"/>
              <a:t>     				                            </a:t>
            </a:r>
            <a:endParaRPr/>
          </a:p>
          <a:p>
            <a:pPr indent="0" lvl="0" marL="0" rtl="0" algn="l">
              <a:spcBef>
                <a:spcPts val="0"/>
              </a:spcBef>
              <a:spcAft>
                <a:spcPts val="0"/>
              </a:spcAft>
              <a:buNone/>
            </a:pPr>
            <a:r>
              <a:rPr b="1" lang="en"/>
              <a:t>Shelly Eagan - Office Secretary		     		         Carolyn Price - Treasurer</a:t>
            </a:r>
            <a:endParaRPr b="1"/>
          </a:p>
          <a:p>
            <a:pPr indent="0" lvl="0" marL="0" rtl="0" algn="l">
              <a:spcBef>
                <a:spcPts val="0"/>
              </a:spcBef>
              <a:spcAft>
                <a:spcPts val="0"/>
              </a:spcAft>
              <a:buNone/>
            </a:pPr>
            <a:r>
              <a:rPr lang="en" u="sng"/>
              <a:t>meagan@northposey.k12.in.us</a:t>
            </a:r>
            <a:r>
              <a:rPr b="1" lang="en"/>
              <a:t>                                       </a:t>
            </a:r>
            <a:r>
              <a:rPr lang="en"/>
              <a:t> </a:t>
            </a:r>
            <a:r>
              <a:rPr lang="en" u="sng"/>
              <a:t>cprice</a:t>
            </a:r>
            <a:r>
              <a:rPr lang="en" u="sng">
                <a:solidFill>
                  <a:schemeClr val="dk1"/>
                </a:solidFill>
                <a:hlinkClick r:id="rId9">
                  <a:extLst>
                    <a:ext uri="{A12FA001-AC4F-418D-AE19-62706E023703}">
                      <ahyp:hlinkClr val="tx"/>
                    </a:ext>
                  </a:extLst>
                </a:hlinkClick>
              </a:rPr>
              <a:t>@northposey.k12.in.us</a:t>
            </a:r>
            <a:endParaRPr u="sng">
              <a:solidFill>
                <a:schemeClr val="dk1"/>
              </a:solidFill>
            </a:endParaRPr>
          </a:p>
          <a:p>
            <a:pPr indent="0" lvl="0" marL="0" rtl="0" algn="l">
              <a:spcBef>
                <a:spcPts val="0"/>
              </a:spcBef>
              <a:spcAft>
                <a:spcPts val="0"/>
              </a:spcAft>
              <a:buNone/>
            </a:pPr>
            <a:r>
              <a:rPr lang="en"/>
              <a:t>812-673-4242 (option 7)						     812-673-4242 (option 6)</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2286000" rtl="0" algn="l">
              <a:spcBef>
                <a:spcPts val="0"/>
              </a:spcBef>
              <a:spcAft>
                <a:spcPts val="0"/>
              </a:spcAft>
              <a:buNone/>
            </a:pPr>
            <a:r>
              <a:rPr b="1" lang="en"/>
              <a:t>                          </a:t>
            </a:r>
            <a:endParaRPr b="1"/>
          </a:p>
          <a:p>
            <a:pPr indent="0" lvl="0" marL="3200400" rtl="0" algn="l">
              <a:spcBef>
                <a:spcPts val="0"/>
              </a:spcBef>
              <a:spcAft>
                <a:spcPts val="0"/>
              </a:spcAft>
              <a:buNone/>
            </a:pPr>
            <a:r>
              <a:rPr b="1" lang="en"/>
              <a:t>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Lori Lingafelter - Attendance Secretary		      Officer Charles Carter, SRO</a:t>
            </a:r>
            <a:endParaRPr b="1"/>
          </a:p>
          <a:p>
            <a:pPr indent="0" lvl="0" marL="0" rtl="0" algn="l">
              <a:spcBef>
                <a:spcPts val="0"/>
              </a:spcBef>
              <a:spcAft>
                <a:spcPts val="0"/>
              </a:spcAft>
              <a:buNone/>
            </a:pPr>
            <a:r>
              <a:rPr lang="en" u="sng"/>
              <a:t>llingafelter</a:t>
            </a:r>
            <a:r>
              <a:rPr lang="en" u="sng">
                <a:solidFill>
                  <a:schemeClr val="dk1"/>
                </a:solidFill>
                <a:hlinkClick r:id="rId10">
                  <a:extLst>
                    <a:ext uri="{A12FA001-AC4F-418D-AE19-62706E023703}">
                      <ahyp:hlinkClr val="tx"/>
                    </a:ext>
                  </a:extLst>
                </a:hlinkClick>
              </a:rPr>
              <a:t>@northposey.k12.in.us</a:t>
            </a:r>
            <a:r>
              <a:rPr lang="en" u="sng">
                <a:solidFill>
                  <a:schemeClr val="dk1"/>
                </a:solidFill>
              </a:rPr>
              <a:t>	</a:t>
            </a:r>
            <a:r>
              <a:rPr lang="en" u="sng"/>
              <a:t>		</a:t>
            </a:r>
            <a:r>
              <a:rPr lang="en"/>
              <a:t>               </a:t>
            </a:r>
            <a:r>
              <a:rPr lang="en" u="sng"/>
              <a:t>ccarter@northposey.k12.in.us</a:t>
            </a:r>
            <a:endParaRPr u="sng"/>
          </a:p>
          <a:p>
            <a:pPr indent="0" lvl="0" marL="0" rtl="0" algn="l">
              <a:spcBef>
                <a:spcPts val="0"/>
              </a:spcBef>
              <a:spcAft>
                <a:spcPts val="0"/>
              </a:spcAft>
              <a:buNone/>
            </a:pPr>
            <a:r>
              <a:rPr lang="en"/>
              <a:t>812-673-4242 (option 1)						                      812-673-4242</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33" name="Google Shape;233;p29"/>
          <p:cNvPicPr preferRelativeResize="0"/>
          <p:nvPr/>
        </p:nvPicPr>
        <p:blipFill>
          <a:blip r:embed="rId11">
            <a:alphaModFix/>
          </a:blip>
          <a:stretch>
            <a:fillRect/>
          </a:stretch>
        </p:blipFill>
        <p:spPr>
          <a:xfrm>
            <a:off x="-24125" y="536125"/>
            <a:ext cx="1564150" cy="1475400"/>
          </a:xfrm>
          <a:prstGeom prst="rect">
            <a:avLst/>
          </a:prstGeom>
          <a:noFill/>
          <a:ln>
            <a:noFill/>
          </a:ln>
        </p:spPr>
      </p:pic>
      <p:pic>
        <p:nvPicPr>
          <p:cNvPr id="234" name="Google Shape;234;p29"/>
          <p:cNvPicPr preferRelativeResize="0"/>
          <p:nvPr/>
        </p:nvPicPr>
        <p:blipFill>
          <a:blip r:embed="rId12">
            <a:alphaModFix/>
          </a:blip>
          <a:stretch>
            <a:fillRect/>
          </a:stretch>
        </p:blipFill>
        <p:spPr>
          <a:xfrm flipH="1">
            <a:off x="7611800" y="2163125"/>
            <a:ext cx="1564150" cy="1564150"/>
          </a:xfrm>
          <a:prstGeom prst="rect">
            <a:avLst/>
          </a:prstGeom>
          <a:noFill/>
          <a:ln>
            <a:noFill/>
          </a:ln>
        </p:spPr>
      </p:pic>
      <p:pic>
        <p:nvPicPr>
          <p:cNvPr id="235" name="Google Shape;235;p29"/>
          <p:cNvPicPr preferRelativeResize="0"/>
          <p:nvPr/>
        </p:nvPicPr>
        <p:blipFill>
          <a:blip r:embed="rId13">
            <a:alphaModFix/>
          </a:blip>
          <a:stretch>
            <a:fillRect/>
          </a:stretch>
        </p:blipFill>
        <p:spPr>
          <a:xfrm>
            <a:off x="3819099" y="645725"/>
            <a:ext cx="1139200" cy="102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nvSpPr>
        <p:spPr>
          <a:xfrm>
            <a:off x="272000" y="665900"/>
            <a:ext cx="8415600" cy="447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a:solidFill>
                  <a:schemeClr val="dk1"/>
                </a:solidFill>
                <a:latin typeface="Times New Roman"/>
                <a:ea typeface="Times New Roman"/>
                <a:cs typeface="Times New Roman"/>
                <a:sym typeface="Times New Roman"/>
              </a:rPr>
              <a:t>We encourage you to use the Harmony Parent Access System to have access to your child’s grades, attendance, discipline, lunch account balance, and assignment summaries.  Email your child’s counselor to request information to set up your account if you have not already.  If you do not have Internet access at home, you can set up a free email account at any public library.</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Harmony</a:t>
            </a:r>
            <a:r>
              <a:rPr lang="en">
                <a:solidFill>
                  <a:schemeClr val="dk1"/>
                </a:solidFill>
                <a:latin typeface="Times New Roman"/>
                <a:ea typeface="Times New Roman"/>
                <a:cs typeface="Times New Roman"/>
                <a:sym typeface="Times New Roman"/>
              </a:rPr>
              <a:t>         </a:t>
            </a:r>
            <a:r>
              <a:rPr lang="en"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Harmony Log In</a:t>
            </a:r>
            <a:endParaRPr>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a:solidFill>
                  <a:schemeClr val="dk1"/>
                </a:solidFill>
                <a:latin typeface="Times New Roman"/>
                <a:ea typeface="Times New Roman"/>
                <a:cs typeface="Times New Roman"/>
                <a:sym typeface="Times New Roman"/>
              </a:rPr>
              <a:t>Progress Reports are available online through your Harmony Parent Access.  Hard copies are available </a:t>
            </a:r>
            <a:r>
              <a:rPr b="1" lang="en">
                <a:solidFill>
                  <a:schemeClr val="dk1"/>
                </a:solidFill>
                <a:latin typeface="Times New Roman"/>
                <a:ea typeface="Times New Roman"/>
                <a:cs typeface="Times New Roman"/>
                <a:sym typeface="Times New Roman"/>
              </a:rPr>
              <a:t>only</a:t>
            </a:r>
            <a:r>
              <a:rPr lang="en">
                <a:solidFill>
                  <a:schemeClr val="dk1"/>
                </a:solidFill>
                <a:latin typeface="Times New Roman"/>
                <a:ea typeface="Times New Roman"/>
                <a:cs typeface="Times New Roman"/>
                <a:sym typeface="Times New Roman"/>
              </a:rPr>
              <a:t> upon request by calling the office at 812-673-4242.</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a:solidFill>
                  <a:schemeClr val="dk1"/>
                </a:solidFill>
                <a:latin typeface="Times New Roman"/>
                <a:ea typeface="Times New Roman"/>
                <a:cs typeface="Times New Roman"/>
                <a:sym typeface="Times New Roman"/>
              </a:rPr>
              <a:t>If you or your student need a transcript for </a:t>
            </a:r>
            <a:r>
              <a:rPr b="1" lang="en">
                <a:solidFill>
                  <a:schemeClr val="dk1"/>
                </a:solidFill>
                <a:latin typeface="Times New Roman"/>
                <a:ea typeface="Times New Roman"/>
                <a:cs typeface="Times New Roman"/>
                <a:sym typeface="Times New Roman"/>
              </a:rPr>
              <a:t>any reason </a:t>
            </a:r>
            <a:r>
              <a:rPr lang="en">
                <a:solidFill>
                  <a:schemeClr val="dk1"/>
                </a:solidFill>
                <a:latin typeface="Times New Roman"/>
                <a:ea typeface="Times New Roman"/>
                <a:cs typeface="Times New Roman"/>
                <a:sym typeface="Times New Roman"/>
              </a:rPr>
              <a:t>(college/university, insurance purposes, etc)</a:t>
            </a:r>
            <a:r>
              <a:rPr lang="en">
                <a:solidFill>
                  <a:schemeClr val="dk1"/>
                </a:solidFill>
                <a:latin typeface="Times New Roman"/>
                <a:ea typeface="Times New Roman"/>
                <a:cs typeface="Times New Roman"/>
                <a:sym typeface="Times New Roman"/>
              </a:rPr>
              <a:t>, you will need to request it through Parchment.  Mrs. Rose will assist students in creating Parchment accounts in class.</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b="1" lang="en">
                <a:solidFill>
                  <a:schemeClr val="dk1"/>
                </a:solidFill>
                <a:latin typeface="Times New Roman"/>
                <a:ea typeface="Times New Roman"/>
                <a:cs typeface="Times New Roman"/>
                <a:sym typeface="Times New Roman"/>
              </a:rPr>
              <a:t>Parchment Account        </a:t>
            </a:r>
            <a:r>
              <a:rPr lang="en" u="sng">
                <a:latin typeface="Times New Roman"/>
                <a:ea typeface="Times New Roman"/>
                <a:cs typeface="Times New Roman"/>
                <a:sym typeface="Times New Roman"/>
                <a:hlinkClick r:id="rId4"/>
              </a:rPr>
              <a:t>Parchment</a:t>
            </a:r>
            <a:endParaRPr>
              <a:latin typeface="Times New Roman"/>
              <a:ea typeface="Times New Roman"/>
              <a:cs typeface="Times New Roman"/>
              <a:sym typeface="Times New Roman"/>
            </a:endParaRPr>
          </a:p>
          <a:p>
            <a:pPr indent="0" lvl="0" marL="0" rtl="0" algn="just">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Seniors have </a:t>
            </a:r>
            <a:r>
              <a:rPr lang="en" sz="1300" u="sng">
                <a:solidFill>
                  <a:schemeClr val="dk1"/>
                </a:solidFill>
                <a:latin typeface="Times New Roman"/>
                <a:ea typeface="Times New Roman"/>
                <a:cs typeface="Times New Roman"/>
                <a:sym typeface="Times New Roman"/>
              </a:rPr>
              <a:t>three</a:t>
            </a:r>
            <a:r>
              <a:rPr lang="en" sz="1300">
                <a:solidFill>
                  <a:schemeClr val="dk1"/>
                </a:solidFill>
                <a:latin typeface="Times New Roman"/>
                <a:ea typeface="Times New Roman"/>
                <a:cs typeface="Times New Roman"/>
                <a:sym typeface="Times New Roman"/>
              </a:rPr>
              <a:t> days to visit college campuses. </a:t>
            </a:r>
            <a:r>
              <a:rPr b="1" lang="en" sz="1300">
                <a:solidFill>
                  <a:schemeClr val="dk1"/>
                </a:solidFill>
                <a:latin typeface="Times New Roman"/>
                <a:ea typeface="Times New Roman"/>
                <a:cs typeface="Times New Roman"/>
                <a:sym typeface="Times New Roman"/>
              </a:rPr>
              <a:t>If you/your parents do not give the high school office notice of your college visit, it will not be counted as excused.  You must also bring back a document from the school stating you were there and turn this into Mrs. Lingafelter.</a:t>
            </a:r>
            <a:endParaRPr b="1" sz="13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To sign up for College Rep Visits at North Posey</a:t>
            </a:r>
            <a:r>
              <a:rPr b="1" lang="en" sz="1300">
                <a:solidFill>
                  <a:schemeClr val="dk1"/>
                </a:solidFill>
                <a:latin typeface="Times New Roman"/>
                <a:ea typeface="Times New Roman"/>
                <a:cs typeface="Times New Roman"/>
                <a:sym typeface="Times New Roman"/>
              </a:rPr>
              <a:t>,</a:t>
            </a:r>
            <a:r>
              <a:rPr lang="en" sz="1300">
                <a:solidFill>
                  <a:schemeClr val="dk1"/>
                </a:solidFill>
                <a:latin typeface="Times New Roman"/>
                <a:ea typeface="Times New Roman"/>
                <a:cs typeface="Times New Roman"/>
                <a:sym typeface="Times New Roman"/>
              </a:rPr>
              <a:t> email your counselor.  </a:t>
            </a:r>
            <a:r>
              <a:rPr b="1" lang="en" sz="1300">
                <a:solidFill>
                  <a:schemeClr val="dk1"/>
                </a:solidFill>
                <a:latin typeface="Times New Roman"/>
                <a:ea typeface="Times New Roman"/>
                <a:cs typeface="Times New Roman"/>
                <a:sym typeface="Times New Roman"/>
              </a:rPr>
              <a:t>You must be signed up at least a day in advance to attend the visit.</a:t>
            </a:r>
            <a:r>
              <a:rPr lang="en" sz="1300">
                <a:solidFill>
                  <a:schemeClr val="dk1"/>
                </a:solidFill>
                <a:latin typeface="Times New Roman"/>
                <a:ea typeface="Times New Roman"/>
                <a:cs typeface="Times New Roman"/>
                <a:sym typeface="Times New Roman"/>
              </a:rPr>
              <a:t>  </a:t>
            </a:r>
            <a:endParaRPr sz="13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latin typeface="Times New Roman"/>
              <a:ea typeface="Times New Roman"/>
              <a:cs typeface="Times New Roman"/>
              <a:sym typeface="Times New Roman"/>
            </a:endParaRPr>
          </a:p>
          <a:p>
            <a:pPr indent="0" lvl="0" marL="0" rtl="0" algn="just">
              <a:spcBef>
                <a:spcPts val="0"/>
              </a:spcBef>
              <a:spcAft>
                <a:spcPts val="0"/>
              </a:spcAft>
              <a:buNone/>
            </a:pPr>
            <a:r>
              <a:t/>
            </a:r>
            <a:endParaRPr>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a:latin typeface="Times New Roman"/>
              <a:ea typeface="Times New Roman"/>
              <a:cs typeface="Times New Roman"/>
              <a:sym typeface="Times New Roman"/>
            </a:endParaRPr>
          </a:p>
        </p:txBody>
      </p:sp>
      <p:sp>
        <p:nvSpPr>
          <p:cNvPr id="80" name="Google Shape;80;p14"/>
          <p:cNvSpPr/>
          <p:nvPr/>
        </p:nvSpPr>
        <p:spPr>
          <a:xfrm>
            <a:off x="1392625" y="294975"/>
            <a:ext cx="5910724" cy="3709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Information for Parents</a:t>
            </a:r>
          </a:p>
        </p:txBody>
      </p:sp>
      <p:cxnSp>
        <p:nvCxnSpPr>
          <p:cNvPr id="81" name="Google Shape;81;p14"/>
          <p:cNvCxnSpPr/>
          <p:nvPr/>
        </p:nvCxnSpPr>
        <p:spPr>
          <a:xfrm>
            <a:off x="1157725" y="1965850"/>
            <a:ext cx="296700" cy="0"/>
          </a:xfrm>
          <a:prstGeom prst="straightConnector1">
            <a:avLst/>
          </a:prstGeom>
          <a:noFill/>
          <a:ln cap="flat" cmpd="sng" w="9525">
            <a:solidFill>
              <a:schemeClr val="dk2"/>
            </a:solidFill>
            <a:prstDash val="solid"/>
            <a:round/>
            <a:headEnd len="med" w="med" type="none"/>
            <a:tailEnd len="med" w="med" type="triangle"/>
          </a:ln>
        </p:spPr>
      </p:cxnSp>
      <p:cxnSp>
        <p:nvCxnSpPr>
          <p:cNvPr id="82" name="Google Shape;82;p14"/>
          <p:cNvCxnSpPr/>
          <p:nvPr/>
        </p:nvCxnSpPr>
        <p:spPr>
          <a:xfrm>
            <a:off x="1923200" y="3410550"/>
            <a:ext cx="296700" cy="0"/>
          </a:xfrm>
          <a:prstGeom prst="straightConnector1">
            <a:avLst/>
          </a:prstGeom>
          <a:noFill/>
          <a:ln cap="flat" cmpd="sng" w="9525">
            <a:solidFill>
              <a:schemeClr val="dk2"/>
            </a:solidFill>
            <a:prstDash val="solid"/>
            <a:round/>
            <a:headEnd len="med" w="med" type="none"/>
            <a:tailEnd len="med" w="med" type="triangle"/>
          </a:ln>
        </p:spPr>
      </p:cxnSp>
      <p:sp>
        <p:nvSpPr>
          <p:cNvPr id="83" name="Google Shape;83;p14"/>
          <p:cNvSpPr/>
          <p:nvPr/>
        </p:nvSpPr>
        <p:spPr>
          <a:xfrm>
            <a:off x="370925" y="811500"/>
            <a:ext cx="78714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4"/>
          <p:cNvPicPr preferRelativeResize="0"/>
          <p:nvPr/>
        </p:nvPicPr>
        <p:blipFill>
          <a:blip r:embed="rId5">
            <a:alphaModFix/>
          </a:blip>
          <a:stretch>
            <a:fillRect/>
          </a:stretch>
        </p:blipFill>
        <p:spPr>
          <a:xfrm>
            <a:off x="129900" y="0"/>
            <a:ext cx="1027825" cy="748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p:nvPr/>
        </p:nvSpPr>
        <p:spPr>
          <a:xfrm>
            <a:off x="520250" y="319325"/>
            <a:ext cx="2328971" cy="4824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Seniors</a:t>
            </a:r>
          </a:p>
        </p:txBody>
      </p:sp>
      <p:sp>
        <p:nvSpPr>
          <p:cNvPr id="90" name="Google Shape;90;p15"/>
          <p:cNvSpPr txBox="1"/>
          <p:nvPr/>
        </p:nvSpPr>
        <p:spPr>
          <a:xfrm>
            <a:off x="0" y="801725"/>
            <a:ext cx="9144000" cy="45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980000"/>
                </a:solidFill>
                <a:latin typeface="Times New Roman"/>
                <a:ea typeface="Times New Roman"/>
                <a:cs typeface="Times New Roman"/>
                <a:sym typeface="Times New Roman"/>
              </a:rPr>
              <a:t>All seniors must create a Parchment account to request transcripts be sent to a college or university.   </a:t>
            </a:r>
            <a:r>
              <a:rPr b="1" lang="en" sz="1300" u="sng">
                <a:solidFill>
                  <a:srgbClr val="980000"/>
                </a:solidFill>
                <a:latin typeface="Times New Roman"/>
                <a:ea typeface="Times New Roman"/>
                <a:cs typeface="Times New Roman"/>
                <a:sym typeface="Times New Roman"/>
              </a:rPr>
              <a:t>Use a personal email account, not your school email.</a:t>
            </a:r>
            <a:r>
              <a:rPr lang="en" sz="1300">
                <a:solidFill>
                  <a:srgbClr val="980000"/>
                </a:solidFill>
                <a:latin typeface="Times New Roman"/>
                <a:ea typeface="Times New Roman"/>
                <a:cs typeface="Times New Roman"/>
                <a:sym typeface="Times New Roman"/>
              </a:rPr>
              <a:t> You may need access to your Parchment account after graduation once your school email is disabled.</a:t>
            </a:r>
            <a:r>
              <a:rPr b="1" lang="en" sz="1300">
                <a:solidFill>
                  <a:srgbClr val="980000"/>
                </a:solidFill>
                <a:latin typeface="Times New Roman"/>
                <a:ea typeface="Times New Roman"/>
                <a:cs typeface="Times New Roman"/>
                <a:sym typeface="Times New Roman"/>
              </a:rPr>
              <a:t>  Parchment Account</a:t>
            </a:r>
            <a:r>
              <a:rPr lang="en" sz="1300">
                <a:solidFill>
                  <a:srgbClr val="980000"/>
                </a:solidFill>
                <a:latin typeface="Times New Roman"/>
                <a:ea typeface="Times New Roman"/>
                <a:cs typeface="Times New Roman"/>
                <a:sym typeface="Times New Roman"/>
              </a:rPr>
              <a:t>       </a:t>
            </a:r>
            <a:r>
              <a:rPr lang="en" sz="1300" u="sng">
                <a:solidFill>
                  <a:srgbClr val="980000"/>
                </a:solidFill>
                <a:latin typeface="Times New Roman"/>
                <a:ea typeface="Times New Roman"/>
                <a:cs typeface="Times New Roman"/>
                <a:sym typeface="Times New Roman"/>
                <a:hlinkClick r:id="rId3">
                  <a:extLst>
                    <a:ext uri="{A12FA001-AC4F-418D-AE19-62706E023703}">
                      <ahyp:hlinkClr val="tx"/>
                    </a:ext>
                  </a:extLst>
                </a:hlinkClick>
              </a:rPr>
              <a:t>Parchment</a:t>
            </a:r>
            <a:r>
              <a:rPr lang="en" sz="1300">
                <a:solidFill>
                  <a:srgbClr val="980000"/>
                </a:solidFill>
                <a:latin typeface="Times New Roman"/>
                <a:ea typeface="Times New Roman"/>
                <a:cs typeface="Times New Roman"/>
                <a:sym typeface="Times New Roman"/>
              </a:rPr>
              <a:t>     </a:t>
            </a:r>
            <a:endParaRPr sz="13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0000FF"/>
                </a:solidFill>
                <a:latin typeface="Times New Roman"/>
                <a:ea typeface="Times New Roman"/>
                <a:cs typeface="Times New Roman"/>
                <a:sym typeface="Times New Roman"/>
              </a:rPr>
              <a:t>College Board Accounts - please use a personal email and not your school email account.  Your school email account is disabled after graduation.  Please save the email used, security phrase, and password.   </a:t>
            </a:r>
            <a:r>
              <a:rPr lang="en" sz="1300" u="sng">
                <a:solidFill>
                  <a:srgbClr val="0000FF"/>
                </a:solidFill>
                <a:latin typeface="Times New Roman"/>
                <a:ea typeface="Times New Roman"/>
                <a:cs typeface="Times New Roman"/>
                <a:sym typeface="Times New Roman"/>
                <a:hlinkClick r:id="rId4">
                  <a:extLst>
                    <a:ext uri="{A12FA001-AC4F-418D-AE19-62706E023703}">
                      <ahyp:hlinkClr val="tx"/>
                    </a:ext>
                  </a:extLst>
                </a:hlinkClick>
              </a:rPr>
              <a:t>Collegeboard.org</a:t>
            </a:r>
            <a:endParaRPr sz="1300">
              <a:solidFill>
                <a:srgbClr val="0000FF"/>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B45F06"/>
                </a:solidFill>
                <a:latin typeface="Times New Roman"/>
                <a:ea typeface="Times New Roman"/>
                <a:cs typeface="Times New Roman"/>
                <a:sym typeface="Times New Roman"/>
              </a:rPr>
              <a:t>Seniors have </a:t>
            </a:r>
            <a:r>
              <a:rPr lang="en" sz="1300" u="sng">
                <a:solidFill>
                  <a:srgbClr val="B45F06"/>
                </a:solidFill>
                <a:latin typeface="Times New Roman"/>
                <a:ea typeface="Times New Roman"/>
                <a:cs typeface="Times New Roman"/>
                <a:sym typeface="Times New Roman"/>
              </a:rPr>
              <a:t>three</a:t>
            </a:r>
            <a:r>
              <a:rPr lang="en" sz="1300">
                <a:solidFill>
                  <a:srgbClr val="B45F06"/>
                </a:solidFill>
                <a:latin typeface="Times New Roman"/>
                <a:ea typeface="Times New Roman"/>
                <a:cs typeface="Times New Roman"/>
                <a:sym typeface="Times New Roman"/>
              </a:rPr>
              <a:t> days to visit college campuses. </a:t>
            </a:r>
            <a:r>
              <a:rPr b="1" lang="en" sz="1300">
                <a:solidFill>
                  <a:srgbClr val="B45F06"/>
                </a:solidFill>
                <a:latin typeface="Times New Roman"/>
                <a:ea typeface="Times New Roman"/>
                <a:cs typeface="Times New Roman"/>
                <a:sym typeface="Times New Roman"/>
              </a:rPr>
              <a:t>If you/your parents do not give the high school office notice of your college visit, it will not be counted as excused.  You must also bring back a document from the school stating you were there and turn this into Mrs. Lingafelter.</a:t>
            </a:r>
            <a:endParaRPr b="1" sz="1300">
              <a:solidFill>
                <a:srgbClr val="B45F06"/>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B45F06"/>
                </a:solidFill>
                <a:latin typeface="Times New Roman"/>
                <a:ea typeface="Times New Roman"/>
                <a:cs typeface="Times New Roman"/>
                <a:sym typeface="Times New Roman"/>
              </a:rPr>
              <a:t>To sign up for College Rep Visits at North Posey</a:t>
            </a:r>
            <a:r>
              <a:rPr b="1" lang="en" sz="1300">
                <a:solidFill>
                  <a:srgbClr val="B45F06"/>
                </a:solidFill>
                <a:latin typeface="Times New Roman"/>
                <a:ea typeface="Times New Roman"/>
                <a:cs typeface="Times New Roman"/>
                <a:sym typeface="Times New Roman"/>
              </a:rPr>
              <a:t>,</a:t>
            </a:r>
            <a:r>
              <a:rPr lang="en" sz="1300">
                <a:solidFill>
                  <a:srgbClr val="B45F06"/>
                </a:solidFill>
                <a:latin typeface="Times New Roman"/>
                <a:ea typeface="Times New Roman"/>
                <a:cs typeface="Times New Roman"/>
                <a:sym typeface="Times New Roman"/>
              </a:rPr>
              <a:t> email your counselor.  </a:t>
            </a:r>
            <a:r>
              <a:rPr b="1" lang="en" sz="1300">
                <a:solidFill>
                  <a:srgbClr val="B45F06"/>
                </a:solidFill>
                <a:latin typeface="Times New Roman"/>
                <a:ea typeface="Times New Roman"/>
                <a:cs typeface="Times New Roman"/>
                <a:sym typeface="Times New Roman"/>
              </a:rPr>
              <a:t>You must be signed up at least a day in advance to attend the visit.</a:t>
            </a:r>
            <a:r>
              <a:rPr lang="en" sz="1300">
                <a:solidFill>
                  <a:srgbClr val="B45F06"/>
                </a:solidFill>
                <a:latin typeface="Times New Roman"/>
                <a:ea typeface="Times New Roman"/>
                <a:cs typeface="Times New Roman"/>
                <a:sym typeface="Times New Roman"/>
              </a:rPr>
              <a:t>  </a:t>
            </a:r>
            <a:endParaRPr sz="1300">
              <a:solidFill>
                <a:srgbClr val="B45F06"/>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chemeClr val="dk1"/>
                </a:solidFill>
                <a:latin typeface="Times New Roman"/>
                <a:ea typeface="Times New Roman"/>
                <a:cs typeface="Times New Roman"/>
                <a:sym typeface="Times New Roman"/>
              </a:rPr>
              <a:t>Seniors who are 21</a:t>
            </a:r>
            <a:r>
              <a:rPr baseline="30000" lang="en" sz="1300">
                <a:solidFill>
                  <a:schemeClr val="dk1"/>
                </a:solidFill>
                <a:latin typeface="Times New Roman"/>
                <a:ea typeface="Times New Roman"/>
                <a:cs typeface="Times New Roman"/>
                <a:sym typeface="Times New Roman"/>
              </a:rPr>
              <a:t>st</a:t>
            </a:r>
            <a:r>
              <a:rPr lang="en" sz="1300">
                <a:solidFill>
                  <a:schemeClr val="dk1"/>
                </a:solidFill>
                <a:latin typeface="Times New Roman"/>
                <a:ea typeface="Times New Roman"/>
                <a:cs typeface="Times New Roman"/>
                <a:sym typeface="Times New Roman"/>
              </a:rPr>
              <a:t> Century Scholars must complete the Scholars Success Program online in order to be eligible for their scholarship. Visit Mrs. Rose in the Counseling Office if you have any questions.  </a:t>
            </a:r>
            <a:r>
              <a:rPr b="1" lang="en" sz="1300">
                <a:solidFill>
                  <a:schemeClr val="dk1"/>
                </a:solidFill>
                <a:latin typeface="Times New Roman"/>
                <a:ea typeface="Times New Roman"/>
                <a:cs typeface="Times New Roman"/>
                <a:sym typeface="Times New Roman"/>
              </a:rPr>
              <a:t>Website  </a:t>
            </a:r>
            <a:r>
              <a:rPr lang="en" sz="1300" u="sng">
                <a:latin typeface="Times New Roman"/>
                <a:ea typeface="Times New Roman"/>
                <a:cs typeface="Times New Roman"/>
                <a:sym typeface="Times New Roman"/>
                <a:hlinkClick r:id="rId5"/>
              </a:rPr>
              <a:t>21st Century Scholars</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4C1130"/>
                </a:solidFill>
                <a:latin typeface="Times New Roman"/>
                <a:ea typeface="Times New Roman"/>
                <a:cs typeface="Times New Roman"/>
                <a:sym typeface="Times New Roman"/>
              </a:rPr>
              <a:t>A</a:t>
            </a:r>
            <a:r>
              <a:rPr lang="en" sz="1300">
                <a:solidFill>
                  <a:srgbClr val="4C1130"/>
                </a:solidFill>
                <a:latin typeface="Times New Roman"/>
                <a:ea typeface="Times New Roman"/>
                <a:cs typeface="Times New Roman"/>
                <a:sym typeface="Times New Roman"/>
              </a:rPr>
              <a:t>thletes who plan on participating in Division I or II athletics must register with the NCAA Eligibility Center. Click the link to register:  </a:t>
            </a:r>
            <a:r>
              <a:rPr lang="en" sz="1300" u="sng">
                <a:solidFill>
                  <a:srgbClr val="4C1130"/>
                </a:solidFill>
                <a:latin typeface="Times New Roman"/>
                <a:ea typeface="Times New Roman"/>
                <a:cs typeface="Times New Roman"/>
                <a:sym typeface="Times New Roman"/>
                <a:hlinkClick r:id="rId6">
                  <a:extLst>
                    <a:ext uri="{A12FA001-AC4F-418D-AE19-62706E023703}">
                      <ahyp:hlinkClr val="tx"/>
                    </a:ext>
                  </a:extLst>
                </a:hlinkClick>
              </a:rPr>
              <a:t>NCAA Eligibility Center</a:t>
            </a:r>
            <a:r>
              <a:rPr lang="en" sz="1300">
                <a:solidFill>
                  <a:srgbClr val="4C1130"/>
                </a:solidFill>
                <a:latin typeface="Times New Roman"/>
                <a:ea typeface="Times New Roman"/>
                <a:cs typeface="Times New Roman"/>
                <a:sym typeface="Times New Roman"/>
              </a:rPr>
              <a:t>.</a:t>
            </a:r>
            <a:endParaRPr sz="1300">
              <a:solidFill>
                <a:srgbClr val="4C1130"/>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274E13"/>
                </a:solidFill>
                <a:latin typeface="Times New Roman"/>
                <a:ea typeface="Times New Roman"/>
                <a:cs typeface="Times New Roman"/>
                <a:sym typeface="Times New Roman"/>
              </a:rPr>
              <a:t>With questions regarding dual credits, visit Mrs. Rose in the Counseling Office.  Please remember that you need 6 dual credits for the Academic Honors Diploma and 3 of those must be in a core content class (English, Math, Science, Social Studies).</a:t>
            </a:r>
            <a:endParaRPr sz="1300">
              <a:solidFill>
                <a:srgbClr val="274E13"/>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pic>
        <p:nvPicPr>
          <p:cNvPr id="91" name="Google Shape;91;p15"/>
          <p:cNvPicPr preferRelativeResize="0"/>
          <p:nvPr/>
        </p:nvPicPr>
        <p:blipFill>
          <a:blip r:embed="rId7">
            <a:alphaModFix/>
          </a:blip>
          <a:stretch>
            <a:fillRect/>
          </a:stretch>
        </p:blipFill>
        <p:spPr>
          <a:xfrm rot="-1245234">
            <a:off x="212932" y="126923"/>
            <a:ext cx="775187" cy="320975"/>
          </a:xfrm>
          <a:prstGeom prst="rect">
            <a:avLst/>
          </a:prstGeom>
          <a:noFill/>
          <a:ln>
            <a:noFill/>
          </a:ln>
        </p:spPr>
      </p:pic>
      <p:sp>
        <p:nvSpPr>
          <p:cNvPr id="92" name="Google Shape;92;p15"/>
          <p:cNvSpPr/>
          <p:nvPr/>
        </p:nvSpPr>
        <p:spPr>
          <a:xfrm>
            <a:off x="181200" y="801725"/>
            <a:ext cx="56715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5"/>
          <p:cNvPicPr preferRelativeResize="0"/>
          <p:nvPr/>
        </p:nvPicPr>
        <p:blipFill>
          <a:blip r:embed="rId8">
            <a:alphaModFix/>
          </a:blip>
          <a:stretch>
            <a:fillRect/>
          </a:stretch>
        </p:blipFill>
        <p:spPr>
          <a:xfrm rot="-9773671">
            <a:off x="5171509" y="-144844"/>
            <a:ext cx="1564232" cy="1410738"/>
          </a:xfrm>
          <a:prstGeom prst="rect">
            <a:avLst/>
          </a:prstGeom>
          <a:noFill/>
          <a:ln>
            <a:noFill/>
          </a:ln>
        </p:spPr>
      </p:pic>
      <p:sp>
        <p:nvSpPr>
          <p:cNvPr id="94" name="Google Shape;94;p15"/>
          <p:cNvSpPr txBox="1"/>
          <p:nvPr/>
        </p:nvSpPr>
        <p:spPr>
          <a:xfrm rot="1404040">
            <a:off x="5523042" y="274505"/>
            <a:ext cx="938164" cy="407359"/>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Stay </a:t>
            </a:r>
            <a:r>
              <a:rPr b="1" lang="en" sz="1200">
                <a:solidFill>
                  <a:srgbClr val="FFFFFF"/>
                </a:solidFill>
              </a:rPr>
              <a:t>Updated!</a:t>
            </a:r>
            <a:endParaRPr b="1" sz="12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nvSpPr>
        <p:spPr>
          <a:xfrm>
            <a:off x="0" y="32625"/>
            <a:ext cx="2227200" cy="5048700"/>
          </a:xfrm>
          <a:prstGeom prst="rect">
            <a:avLst/>
          </a:prstGeom>
          <a:solidFill>
            <a:srgbClr val="434343"/>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FFFF"/>
                </a:solidFill>
              </a:rPr>
              <a:t>Upcoming Events:</a:t>
            </a:r>
            <a:endParaRPr sz="1200">
              <a:solidFill>
                <a:srgbClr val="FFFFFF"/>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rPr lang="en" sz="1150">
                <a:solidFill>
                  <a:srgbClr val="FFFFFF"/>
                </a:solidFill>
              </a:rPr>
              <a:t>8/28 - Ball State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9/18-9/21 - Senior Mtgs with </a:t>
            </a:r>
            <a:endParaRPr sz="1150">
              <a:solidFill>
                <a:srgbClr val="FFFFFF"/>
              </a:solidFill>
            </a:endParaRPr>
          </a:p>
          <a:p>
            <a:pPr indent="0" lvl="0" marL="0" rtl="0" algn="l">
              <a:spcBef>
                <a:spcPts val="0"/>
              </a:spcBef>
              <a:spcAft>
                <a:spcPts val="0"/>
              </a:spcAft>
              <a:buNone/>
            </a:pPr>
            <a:r>
              <a:rPr lang="en" sz="1150">
                <a:solidFill>
                  <a:srgbClr val="FFFFFF"/>
                </a:solidFill>
              </a:rPr>
              <a:t>	       Counselors</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9/14  - Wabash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9/25 - USI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9/28 - </a:t>
            </a:r>
            <a:r>
              <a:rPr lang="en" sz="1150">
                <a:solidFill>
                  <a:srgbClr val="FFFFFF"/>
                </a:solidFill>
              </a:rPr>
              <a:t>Murray</a:t>
            </a:r>
            <a:r>
              <a:rPr lang="en" sz="1150">
                <a:solidFill>
                  <a:srgbClr val="FFFFFF"/>
                </a:solidFill>
              </a:rPr>
              <a:t> State Rep </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10/02 - Oakland City Univ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10/06 - Hanover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TBD - Vincennes Univ Rep </a:t>
            </a:r>
            <a:endParaRPr sz="1150">
              <a:solidFill>
                <a:srgbClr val="FFFFFF"/>
              </a:solidFill>
            </a:endParaRPr>
          </a:p>
          <a:p>
            <a:pPr indent="0" lvl="0" marL="0" rtl="0" algn="l">
              <a:spcBef>
                <a:spcPts val="0"/>
              </a:spcBef>
              <a:spcAft>
                <a:spcPts val="0"/>
              </a:spcAft>
              <a:buNone/>
            </a:pPr>
            <a:r>
              <a:t/>
            </a:r>
            <a:endParaRPr b="1" sz="1150">
              <a:solidFill>
                <a:srgbClr val="FFFFFF"/>
              </a:solidFill>
            </a:endParaRPr>
          </a:p>
          <a:p>
            <a:pPr indent="0" lvl="0" marL="0" rtl="0" algn="l">
              <a:spcBef>
                <a:spcPts val="0"/>
              </a:spcBef>
              <a:spcAft>
                <a:spcPts val="0"/>
              </a:spcAft>
              <a:buNone/>
            </a:pPr>
            <a:r>
              <a:rPr b="1" lang="en" sz="1150">
                <a:solidFill>
                  <a:srgbClr val="FFFFFF"/>
                </a:solidFill>
              </a:rPr>
              <a:t>College Rep Visits are during Flex in the auditorium.</a:t>
            </a:r>
            <a:endParaRPr b="1" sz="1150">
              <a:solidFill>
                <a:srgbClr val="FFFFFF"/>
              </a:solidFill>
            </a:endParaRPr>
          </a:p>
          <a:p>
            <a:pPr indent="0" lvl="0" marL="0" rtl="0" algn="l">
              <a:spcBef>
                <a:spcPts val="0"/>
              </a:spcBef>
              <a:spcAft>
                <a:spcPts val="0"/>
              </a:spcAft>
              <a:buNone/>
            </a:pPr>
            <a:r>
              <a:t/>
            </a:r>
            <a:endParaRPr b="1" sz="1150">
              <a:solidFill>
                <a:srgbClr val="FFFFFF"/>
              </a:solidFill>
            </a:endParaRPr>
          </a:p>
          <a:p>
            <a:pPr indent="0" lvl="0" marL="0" rtl="0" algn="l">
              <a:spcBef>
                <a:spcPts val="0"/>
              </a:spcBef>
              <a:spcAft>
                <a:spcPts val="0"/>
              </a:spcAft>
              <a:buNone/>
            </a:pPr>
            <a:r>
              <a:t/>
            </a:r>
            <a:endParaRPr b="1" sz="1150">
              <a:solidFill>
                <a:srgbClr val="FFFFFF"/>
              </a:solidFill>
            </a:endParaRPr>
          </a:p>
          <a:p>
            <a:pPr indent="0" lvl="0" marL="0" rtl="0" algn="ctr">
              <a:spcBef>
                <a:spcPts val="0"/>
              </a:spcBef>
              <a:spcAft>
                <a:spcPts val="0"/>
              </a:spcAft>
              <a:buNone/>
            </a:pPr>
            <a:r>
              <a:rPr b="1" lang="en" sz="1250">
                <a:solidFill>
                  <a:srgbClr val="FFFFFF"/>
                </a:solidFill>
              </a:rPr>
              <a:t>Be aware of early action deadlines </a:t>
            </a:r>
            <a:r>
              <a:rPr b="1" lang="en" sz="1250">
                <a:solidFill>
                  <a:srgbClr val="FFFFFF"/>
                </a:solidFill>
              </a:rPr>
              <a:t>pertaining</a:t>
            </a:r>
            <a:r>
              <a:rPr b="1" lang="en" sz="1250">
                <a:solidFill>
                  <a:srgbClr val="FFFFFF"/>
                </a:solidFill>
              </a:rPr>
              <a:t> to college applications and FAFSA!</a:t>
            </a:r>
            <a:endParaRPr b="1" sz="1250">
              <a:solidFill>
                <a:srgbClr val="FFFFFF"/>
              </a:solidFill>
            </a:endParaRPr>
          </a:p>
          <a:p>
            <a:pPr indent="0" lvl="0" marL="0" rtl="0" algn="l">
              <a:spcBef>
                <a:spcPts val="0"/>
              </a:spcBef>
              <a:spcAft>
                <a:spcPts val="0"/>
              </a:spcAft>
              <a:buNone/>
            </a:pPr>
            <a:r>
              <a:t/>
            </a:r>
            <a:endParaRPr sz="1450"/>
          </a:p>
          <a:p>
            <a:pPr indent="0" lvl="0" marL="0" rtl="0" algn="l">
              <a:spcBef>
                <a:spcPts val="0"/>
              </a:spcBef>
              <a:spcAft>
                <a:spcPts val="0"/>
              </a:spcAft>
              <a:buNone/>
            </a:pPr>
            <a:r>
              <a:t/>
            </a:r>
            <a:endParaRPr sz="1250"/>
          </a:p>
        </p:txBody>
      </p:sp>
      <p:sp>
        <p:nvSpPr>
          <p:cNvPr id="100" name="Google Shape;100;p16"/>
          <p:cNvSpPr/>
          <p:nvPr/>
        </p:nvSpPr>
        <p:spPr>
          <a:xfrm>
            <a:off x="2326400" y="148350"/>
            <a:ext cx="6386938" cy="5228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Scholarships &amp; Financial Aid</a:t>
            </a:r>
          </a:p>
        </p:txBody>
      </p:sp>
      <p:sp>
        <p:nvSpPr>
          <p:cNvPr id="101" name="Google Shape;101;p16"/>
          <p:cNvSpPr txBox="1"/>
          <p:nvPr/>
        </p:nvSpPr>
        <p:spPr>
          <a:xfrm>
            <a:off x="2480700" y="766575"/>
            <a:ext cx="6305700" cy="25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Updated Scholarship Information</a:t>
            </a:r>
            <a:r>
              <a:rPr lang="en" sz="1500"/>
              <a:t>	 </a:t>
            </a:r>
            <a:r>
              <a:rPr lang="en" sz="1500" u="sng">
                <a:solidFill>
                  <a:schemeClr val="dk1"/>
                </a:solidFill>
                <a:hlinkClick r:id="rId3">
                  <a:extLst>
                    <a:ext uri="{A12FA001-AC4F-418D-AE19-62706E023703}">
                      <ahyp:hlinkClr val="tx"/>
                    </a:ext>
                  </a:extLst>
                </a:hlinkClick>
              </a:rPr>
              <a:t>Scholarships</a:t>
            </a:r>
            <a:r>
              <a:rPr lang="en" sz="1500">
                <a:solidFill>
                  <a:schemeClr val="dk1"/>
                </a:solidFill>
              </a:rPr>
              <a:t> </a:t>
            </a:r>
            <a:r>
              <a:rPr b="1" lang="en" sz="1500">
                <a:solidFill>
                  <a:schemeClr val="dk1"/>
                </a:solidFill>
              </a:rPr>
              <a:t>(Updated thru Dec)</a:t>
            </a:r>
            <a:endParaRPr b="1" sz="1500">
              <a:solidFill>
                <a:schemeClr val="dk1"/>
              </a:solidFill>
            </a:endParaRPr>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Additional Scholarship Search      </a:t>
            </a:r>
            <a:r>
              <a:rPr lang="en" sz="1500" u="sng">
                <a:solidFill>
                  <a:schemeClr val="dk1"/>
                </a:solidFill>
                <a:hlinkClick r:id="rId4">
                  <a:extLst>
                    <a:ext uri="{A12FA001-AC4F-418D-AE19-62706E023703}">
                      <ahyp:hlinkClr val="tx"/>
                    </a:ext>
                  </a:extLst>
                </a:hlinkClick>
              </a:rPr>
              <a:t>Scholarship Search</a:t>
            </a:r>
            <a:endParaRPr sz="1500">
              <a:solidFill>
                <a:schemeClr val="dk1"/>
              </a:solidFill>
            </a:endParaRPr>
          </a:p>
          <a:p>
            <a:pPr indent="0" lvl="0" marL="0" rtl="0" algn="l">
              <a:spcBef>
                <a:spcPts val="0"/>
              </a:spcBef>
              <a:spcAft>
                <a:spcPts val="0"/>
              </a:spcAft>
              <a:buNone/>
            </a:pPr>
            <a:r>
              <a:rPr b="1" lang="en" sz="1300"/>
              <a:t>This includes ALL </a:t>
            </a:r>
            <a:r>
              <a:rPr b="1" lang="en" sz="1300"/>
              <a:t>opportunities</a:t>
            </a:r>
            <a:r>
              <a:rPr b="1" lang="en" sz="1300"/>
              <a:t>, not just USI</a:t>
            </a:r>
            <a:endParaRPr b="1" sz="1300"/>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Posey County Community Foundations</a:t>
            </a:r>
            <a:r>
              <a:rPr lang="en" sz="1500"/>
              <a:t>       </a:t>
            </a:r>
            <a:r>
              <a:rPr lang="en" sz="1500" u="sng">
                <a:hlinkClick r:id="rId5"/>
              </a:rPr>
              <a:t>PCCF Scholarships</a:t>
            </a:r>
            <a:endParaRPr sz="1500"/>
          </a:p>
          <a:p>
            <a:pPr indent="0" lvl="0" marL="0" rtl="0" algn="l">
              <a:spcBef>
                <a:spcPts val="0"/>
              </a:spcBef>
              <a:spcAft>
                <a:spcPts val="0"/>
              </a:spcAft>
              <a:buNone/>
            </a:pPr>
            <a:r>
              <a:rPr b="1" lang="en" sz="1300"/>
              <a:t>These scholarships will be available in December</a:t>
            </a:r>
            <a:endParaRPr b="1" sz="1300"/>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FSA ID</a:t>
            </a:r>
            <a:r>
              <a:rPr lang="en" sz="1500"/>
              <a:t>	 </a:t>
            </a:r>
            <a:r>
              <a:rPr lang="en" sz="1500" u="sng">
                <a:solidFill>
                  <a:schemeClr val="dk1"/>
                </a:solidFill>
                <a:hlinkClick r:id="rId6">
                  <a:extLst>
                    <a:ext uri="{A12FA001-AC4F-418D-AE19-62706E023703}">
                      <ahyp:hlinkClr val="tx"/>
                    </a:ext>
                  </a:extLst>
                </a:hlinkClick>
              </a:rPr>
              <a:t>FSA ID</a:t>
            </a:r>
            <a:endParaRPr sz="1500">
              <a:solidFill>
                <a:schemeClr val="dk1"/>
              </a:solidFill>
            </a:endParaRPr>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FAFSA*     </a:t>
            </a:r>
            <a:r>
              <a:rPr lang="en" sz="1500" u="sng">
                <a:hlinkClick r:id="rId7"/>
              </a:rPr>
              <a:t>FAFSA</a:t>
            </a:r>
            <a:endParaRPr sz="1500"/>
          </a:p>
          <a:p>
            <a:pPr indent="0" lvl="0" marL="0" rtl="0" algn="l">
              <a:spcBef>
                <a:spcPts val="0"/>
              </a:spcBef>
              <a:spcAft>
                <a:spcPts val="0"/>
              </a:spcAft>
              <a:buNone/>
            </a:pPr>
            <a:r>
              <a:rPr b="1" lang="en" sz="1300"/>
              <a:t>  </a:t>
            </a:r>
            <a:endParaRPr b="1" sz="1300"/>
          </a:p>
          <a:p>
            <a:pPr indent="0" lvl="0" marL="0" rtl="0" algn="l">
              <a:spcBef>
                <a:spcPts val="0"/>
              </a:spcBef>
              <a:spcAft>
                <a:spcPts val="0"/>
              </a:spcAft>
              <a:buNone/>
            </a:pPr>
            <a:r>
              <a:t/>
            </a:r>
            <a:endParaRPr b="1" sz="1300"/>
          </a:p>
          <a:p>
            <a:pPr indent="0" lvl="0" marL="0" rtl="0" algn="l">
              <a:spcBef>
                <a:spcPts val="0"/>
              </a:spcBef>
              <a:spcAft>
                <a:spcPts val="0"/>
              </a:spcAft>
              <a:buNone/>
            </a:pPr>
            <a:r>
              <a:rPr b="1" lang="en" sz="1300"/>
              <a:t>*The FAFSA must be submitted by 11:59pm (CT) April 15, 2024  </a:t>
            </a:r>
            <a:endParaRPr b="1" sz="1300"/>
          </a:p>
          <a:p>
            <a:pPr indent="0" lvl="0" marL="0" rtl="0" algn="l">
              <a:spcBef>
                <a:spcPts val="0"/>
              </a:spcBef>
              <a:spcAft>
                <a:spcPts val="0"/>
              </a:spcAft>
              <a:buNone/>
            </a:pPr>
            <a:r>
              <a:rPr b="1" lang="en" sz="1300"/>
              <a:t>  This is the FEDERAL DEADLINE.  Colleges and universities </a:t>
            </a:r>
            <a:endParaRPr b="1" sz="1300"/>
          </a:p>
          <a:p>
            <a:pPr indent="0" lvl="0" marL="0" rtl="0" algn="l">
              <a:spcBef>
                <a:spcPts val="0"/>
              </a:spcBef>
              <a:spcAft>
                <a:spcPts val="0"/>
              </a:spcAft>
              <a:buNone/>
            </a:pPr>
            <a:r>
              <a:rPr b="1" lang="en" sz="1300"/>
              <a:t>   may have their own EARLIER deadlines!!!</a:t>
            </a:r>
            <a:endParaRPr b="1" sz="1300"/>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102" name="Google Shape;102;p16"/>
          <p:cNvCxnSpPr/>
          <p:nvPr/>
        </p:nvCxnSpPr>
        <p:spPr>
          <a:xfrm>
            <a:off x="3235075" y="2769850"/>
            <a:ext cx="272100" cy="0"/>
          </a:xfrm>
          <a:prstGeom prst="straightConnector1">
            <a:avLst/>
          </a:prstGeom>
          <a:noFill/>
          <a:ln cap="flat" cmpd="sng" w="9525">
            <a:solidFill>
              <a:schemeClr val="dk2"/>
            </a:solidFill>
            <a:prstDash val="solid"/>
            <a:round/>
            <a:headEnd len="med" w="med" type="none"/>
            <a:tailEnd len="med" w="med" type="triangle"/>
          </a:ln>
        </p:spPr>
      </p:cxnSp>
      <p:cxnSp>
        <p:nvCxnSpPr>
          <p:cNvPr id="103" name="Google Shape;103;p16"/>
          <p:cNvCxnSpPr/>
          <p:nvPr/>
        </p:nvCxnSpPr>
        <p:spPr>
          <a:xfrm>
            <a:off x="5582000" y="980850"/>
            <a:ext cx="272100" cy="0"/>
          </a:xfrm>
          <a:prstGeom prst="straightConnector1">
            <a:avLst/>
          </a:prstGeom>
          <a:noFill/>
          <a:ln cap="flat" cmpd="sng" w="9525">
            <a:solidFill>
              <a:schemeClr val="dk2"/>
            </a:solidFill>
            <a:prstDash val="solid"/>
            <a:round/>
            <a:headEnd len="med" w="med" type="none"/>
            <a:tailEnd len="med" w="med" type="triangle"/>
          </a:ln>
        </p:spPr>
      </p:cxnSp>
      <p:cxnSp>
        <p:nvCxnSpPr>
          <p:cNvPr id="104" name="Google Shape;104;p16"/>
          <p:cNvCxnSpPr/>
          <p:nvPr/>
        </p:nvCxnSpPr>
        <p:spPr>
          <a:xfrm>
            <a:off x="3235075" y="3219100"/>
            <a:ext cx="272100" cy="0"/>
          </a:xfrm>
          <a:prstGeom prst="straightConnector1">
            <a:avLst/>
          </a:prstGeom>
          <a:noFill/>
          <a:ln cap="flat" cmpd="sng" w="9525">
            <a:solidFill>
              <a:schemeClr val="dk2"/>
            </a:solidFill>
            <a:prstDash val="solid"/>
            <a:round/>
            <a:headEnd len="med" w="med" type="none"/>
            <a:tailEnd len="med" w="med" type="triangle"/>
          </a:ln>
        </p:spPr>
      </p:cxnSp>
      <p:cxnSp>
        <p:nvCxnSpPr>
          <p:cNvPr id="105" name="Google Shape;105;p16"/>
          <p:cNvCxnSpPr/>
          <p:nvPr/>
        </p:nvCxnSpPr>
        <p:spPr>
          <a:xfrm>
            <a:off x="6213025" y="2089700"/>
            <a:ext cx="272100" cy="0"/>
          </a:xfrm>
          <a:prstGeom prst="straightConnector1">
            <a:avLst/>
          </a:prstGeom>
          <a:noFill/>
          <a:ln cap="flat" cmpd="sng" w="9525">
            <a:solidFill>
              <a:schemeClr val="dk2"/>
            </a:solidFill>
            <a:prstDash val="solid"/>
            <a:round/>
            <a:headEnd len="med" w="med" type="none"/>
            <a:tailEnd len="med" w="med" type="triangle"/>
          </a:ln>
        </p:spPr>
      </p:cxnSp>
      <p:sp>
        <p:nvSpPr>
          <p:cNvPr id="106" name="Google Shape;106;p16"/>
          <p:cNvSpPr/>
          <p:nvPr/>
        </p:nvSpPr>
        <p:spPr>
          <a:xfrm>
            <a:off x="2326400" y="671200"/>
            <a:ext cx="64599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 name="Google Shape;107;p16"/>
          <p:cNvCxnSpPr/>
          <p:nvPr/>
        </p:nvCxnSpPr>
        <p:spPr>
          <a:xfrm>
            <a:off x="5383825" y="1425925"/>
            <a:ext cx="272100" cy="0"/>
          </a:xfrm>
          <a:prstGeom prst="straightConnector1">
            <a:avLst/>
          </a:prstGeom>
          <a:noFill/>
          <a:ln cap="flat" cmpd="sng" w="9525">
            <a:solidFill>
              <a:schemeClr val="dk2"/>
            </a:solidFill>
            <a:prstDash val="solid"/>
            <a:round/>
            <a:headEnd len="med" w="med" type="none"/>
            <a:tailEnd len="med" w="med" type="triangle"/>
          </a:ln>
        </p:spPr>
      </p:cxnSp>
      <p:pic>
        <p:nvPicPr>
          <p:cNvPr id="108" name="Google Shape;108;p16"/>
          <p:cNvPicPr preferRelativeResize="0"/>
          <p:nvPr/>
        </p:nvPicPr>
        <p:blipFill>
          <a:blip r:embed="rId8">
            <a:alphaModFix/>
          </a:blip>
          <a:stretch>
            <a:fillRect/>
          </a:stretch>
        </p:blipFill>
        <p:spPr>
          <a:xfrm>
            <a:off x="7533575" y="3108700"/>
            <a:ext cx="1493025" cy="1972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ctrTitle"/>
          </p:nvPr>
        </p:nvSpPr>
        <p:spPr>
          <a:xfrm>
            <a:off x="311700" y="161000"/>
            <a:ext cx="8520600" cy="105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Scholarship Procedures</a:t>
            </a:r>
            <a:endParaRPr>
              <a:latin typeface="Playfair Display"/>
              <a:ea typeface="Playfair Display"/>
              <a:cs typeface="Playfair Display"/>
              <a:sym typeface="Playfair Display"/>
            </a:endParaRPr>
          </a:p>
        </p:txBody>
      </p:sp>
      <p:sp>
        <p:nvSpPr>
          <p:cNvPr id="114" name="Google Shape;114;p17"/>
          <p:cNvSpPr txBox="1"/>
          <p:nvPr>
            <p:ph idx="1" type="subTitle"/>
          </p:nvPr>
        </p:nvSpPr>
        <p:spPr>
          <a:xfrm>
            <a:off x="311700" y="1037075"/>
            <a:ext cx="8520600" cy="4106400"/>
          </a:xfrm>
          <a:prstGeom prst="rect">
            <a:avLst/>
          </a:prstGeom>
        </p:spPr>
        <p:txBody>
          <a:bodyPr anchorCtr="0" anchor="t" bIns="91425" lIns="91425" spcFirstLastPara="1" rIns="91425" wrap="square" tIns="91425">
            <a:noAutofit/>
          </a:bodyPr>
          <a:lstStyle/>
          <a:p>
            <a:pPr indent="-323850" lvl="0" marL="457200" rtl="0" algn="just">
              <a:spcBef>
                <a:spcPts val="0"/>
              </a:spcBef>
              <a:spcAft>
                <a:spcPts val="0"/>
              </a:spcAft>
              <a:buSzPts val="1500"/>
              <a:buAutoNum type="arabicParenR"/>
            </a:pPr>
            <a:r>
              <a:rPr lang="en" sz="1500"/>
              <a:t>Ms. Bretz will maintain a scholarship document with all </a:t>
            </a:r>
            <a:r>
              <a:rPr lang="en" sz="1500"/>
              <a:t>available</a:t>
            </a:r>
            <a:r>
              <a:rPr lang="en" sz="1500"/>
              <a:t> scholarships listed for the entire school year.  This document will be updated when scholarships are received.  Please know that this is a working document and will be updated often. </a:t>
            </a:r>
            <a:endParaRPr sz="1500"/>
          </a:p>
          <a:p>
            <a:pPr indent="-323850" lvl="0" marL="457200" rtl="0" algn="just">
              <a:spcBef>
                <a:spcPts val="0"/>
              </a:spcBef>
              <a:spcAft>
                <a:spcPts val="0"/>
              </a:spcAft>
              <a:buSzPts val="1500"/>
              <a:buAutoNum type="arabicParenR"/>
            </a:pPr>
            <a:r>
              <a:rPr lang="en" sz="1500" u="sng"/>
              <a:t>Scholarships due in the spring will not be available until closer to their deadlines</a:t>
            </a:r>
            <a:r>
              <a:rPr lang="en" sz="1500"/>
              <a:t>.  When new scholarships are available that do not have online applications, paper applications will be in the Guidance office in red folders.  </a:t>
            </a:r>
            <a:endParaRPr sz="1500"/>
          </a:p>
          <a:p>
            <a:pPr indent="-323850" lvl="0" marL="457200" rtl="0" algn="just">
              <a:spcBef>
                <a:spcPts val="0"/>
              </a:spcBef>
              <a:spcAft>
                <a:spcPts val="0"/>
              </a:spcAft>
              <a:buSzPts val="1500"/>
              <a:buAutoNum type="arabicParenR"/>
            </a:pPr>
            <a:r>
              <a:rPr lang="en" sz="1500"/>
              <a:t>If you take the last application, </a:t>
            </a:r>
            <a:r>
              <a:rPr lang="en" sz="1500" u="sng"/>
              <a:t>please</a:t>
            </a:r>
            <a:r>
              <a:rPr lang="en" sz="1500"/>
              <a:t> let Ms. Bretz know.  </a:t>
            </a:r>
            <a:endParaRPr sz="1500"/>
          </a:p>
          <a:p>
            <a:pPr indent="-323850" lvl="0" marL="457200" rtl="0" algn="just">
              <a:spcBef>
                <a:spcPts val="0"/>
              </a:spcBef>
              <a:spcAft>
                <a:spcPts val="0"/>
              </a:spcAft>
              <a:buSzPts val="1500"/>
              <a:buAutoNum type="arabicParenR"/>
            </a:pPr>
            <a:r>
              <a:rPr lang="en" sz="1500"/>
              <a:t>You must pay attention to the deadlines.  If you need a letter of recommendation, please give who you ask adequate time to complete it.  Please make sure any essays required are completed timely and have correct spell</a:t>
            </a:r>
            <a:r>
              <a:rPr lang="en" sz="1500"/>
              <a:t>in</a:t>
            </a:r>
            <a:r>
              <a:rPr lang="en" sz="1500"/>
              <a:t>g, gram</a:t>
            </a:r>
            <a:r>
              <a:rPr lang="en" sz="1500"/>
              <a:t>ma</a:t>
            </a:r>
            <a:r>
              <a:rPr lang="en" sz="1500"/>
              <a:t>r and punctuat</a:t>
            </a:r>
            <a:r>
              <a:rPr lang="en" sz="1500"/>
              <a:t>i</a:t>
            </a:r>
            <a:r>
              <a:rPr lang="en" sz="1500"/>
              <a:t>on.  Please complete the entire application!  </a:t>
            </a:r>
            <a:endParaRPr sz="1500"/>
          </a:p>
          <a:p>
            <a:pPr indent="-323850" lvl="0" marL="457200" rtl="0" algn="just">
              <a:spcBef>
                <a:spcPts val="0"/>
              </a:spcBef>
              <a:spcAft>
                <a:spcPts val="0"/>
              </a:spcAft>
              <a:buSzPts val="1500"/>
              <a:buAutoNum type="arabicParenR"/>
            </a:pPr>
            <a:r>
              <a:rPr lang="en" sz="1500"/>
              <a:t>This list is not a comprehensive list of all scholarships available.  These are just the ones sent to North Posey.  Look for scholarships on your own, but </a:t>
            </a:r>
            <a:r>
              <a:rPr b="1" lang="en" sz="1500"/>
              <a:t>do not pay for any scholarship searches</a:t>
            </a:r>
            <a:r>
              <a:rPr lang="en" sz="1500"/>
              <a:t>.  Search the internet, TikTok, and even where your parents/guardians work.  Be creative!  There is a lot of money up for grabs for college!</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 sz="1500"/>
              <a:t>Happy Applying!!!</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311700" y="228375"/>
            <a:ext cx="8520600" cy="20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erriweather"/>
                <a:ea typeface="Merriweather"/>
                <a:cs typeface="Merriweather"/>
                <a:sym typeface="Merriweather"/>
              </a:rPr>
              <a:t>COLLEGE </a:t>
            </a:r>
            <a:endParaRPr b="1">
              <a:latin typeface="Merriweather"/>
              <a:ea typeface="Merriweather"/>
              <a:cs typeface="Merriweather"/>
              <a:sym typeface="Merriweather"/>
            </a:endParaRPr>
          </a:p>
          <a:p>
            <a:pPr indent="0" lvl="0" marL="0" rtl="0" algn="ctr">
              <a:spcBef>
                <a:spcPts val="0"/>
              </a:spcBef>
              <a:spcAft>
                <a:spcPts val="0"/>
              </a:spcAft>
              <a:buNone/>
            </a:pPr>
            <a:r>
              <a:rPr b="1" lang="en">
                <a:latin typeface="Merriweather"/>
                <a:ea typeface="Merriweather"/>
                <a:cs typeface="Merriweather"/>
                <a:sym typeface="Merriweather"/>
              </a:rPr>
              <a:t>GO</a:t>
            </a:r>
            <a:endParaRPr b="1">
              <a:latin typeface="Merriweather"/>
              <a:ea typeface="Merriweather"/>
              <a:cs typeface="Merriweather"/>
              <a:sym typeface="Merriweather"/>
            </a:endParaRPr>
          </a:p>
          <a:p>
            <a:pPr indent="0" lvl="0" marL="0" rtl="0" algn="ctr">
              <a:spcBef>
                <a:spcPts val="0"/>
              </a:spcBef>
              <a:spcAft>
                <a:spcPts val="0"/>
              </a:spcAft>
              <a:buNone/>
            </a:pPr>
            <a:r>
              <a:rPr b="1" lang="en">
                <a:latin typeface="Merriweather"/>
                <a:ea typeface="Merriweather"/>
                <a:cs typeface="Merriweather"/>
                <a:sym typeface="Merriweather"/>
              </a:rPr>
              <a:t>WEEK</a:t>
            </a:r>
            <a:endParaRPr b="1">
              <a:latin typeface="Merriweather"/>
              <a:ea typeface="Merriweather"/>
              <a:cs typeface="Merriweather"/>
              <a:sym typeface="Merriweather"/>
            </a:endParaRPr>
          </a:p>
        </p:txBody>
      </p:sp>
      <p:sp>
        <p:nvSpPr>
          <p:cNvPr id="120" name="Google Shape;120;p18"/>
          <p:cNvSpPr txBox="1"/>
          <p:nvPr>
            <p:ph idx="1" type="body"/>
          </p:nvPr>
        </p:nvSpPr>
        <p:spPr>
          <a:xfrm>
            <a:off x="311700" y="2624425"/>
            <a:ext cx="8520600" cy="2182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College Go Week is September 25-29, 2023.  During this week, several colleges and universities will waive application fees.  September 22, 2023 is Why Apply Day.  Ask your teachers where they went to college and why!</a:t>
            </a:r>
            <a:endParaRPr/>
          </a:p>
          <a:p>
            <a:pPr indent="0" lvl="0" marL="0" rtl="0" algn="just">
              <a:spcBef>
                <a:spcPts val="1600"/>
              </a:spcBef>
              <a:spcAft>
                <a:spcPts val="1600"/>
              </a:spcAft>
              <a:buNone/>
            </a:pPr>
            <a:r>
              <a:rPr lang="en"/>
              <a:t>When filling out college applications, make sure to check the deadlines.  Some have a November 1st early action deadline,  After that, applications are accepted on a first come first serve basis.   </a:t>
            </a:r>
            <a:endParaRPr/>
          </a:p>
        </p:txBody>
      </p:sp>
      <p:pic>
        <p:nvPicPr>
          <p:cNvPr id="121" name="Google Shape;121;p18"/>
          <p:cNvPicPr preferRelativeResize="0"/>
          <p:nvPr/>
        </p:nvPicPr>
        <p:blipFill>
          <a:blip r:embed="rId3">
            <a:alphaModFix/>
          </a:blip>
          <a:stretch>
            <a:fillRect/>
          </a:stretch>
        </p:blipFill>
        <p:spPr>
          <a:xfrm>
            <a:off x="267475" y="104850"/>
            <a:ext cx="1157075" cy="1193950"/>
          </a:xfrm>
          <a:prstGeom prst="rect">
            <a:avLst/>
          </a:prstGeom>
          <a:noFill/>
          <a:ln>
            <a:noFill/>
          </a:ln>
        </p:spPr>
      </p:pic>
      <p:pic>
        <p:nvPicPr>
          <p:cNvPr id="122" name="Google Shape;122;p18"/>
          <p:cNvPicPr preferRelativeResize="0"/>
          <p:nvPr/>
        </p:nvPicPr>
        <p:blipFill>
          <a:blip r:embed="rId4">
            <a:alphaModFix/>
          </a:blip>
          <a:stretch>
            <a:fillRect/>
          </a:stretch>
        </p:blipFill>
        <p:spPr>
          <a:xfrm>
            <a:off x="3993463" y="1594700"/>
            <a:ext cx="1157075" cy="585575"/>
          </a:xfrm>
          <a:prstGeom prst="rect">
            <a:avLst/>
          </a:prstGeom>
          <a:noFill/>
          <a:ln>
            <a:noFill/>
          </a:ln>
        </p:spPr>
      </p:pic>
      <p:pic>
        <p:nvPicPr>
          <p:cNvPr id="123" name="Google Shape;123;p18"/>
          <p:cNvPicPr preferRelativeResize="0"/>
          <p:nvPr/>
        </p:nvPicPr>
        <p:blipFill>
          <a:blip r:embed="rId5">
            <a:alphaModFix/>
          </a:blip>
          <a:stretch>
            <a:fillRect/>
          </a:stretch>
        </p:blipFill>
        <p:spPr>
          <a:xfrm>
            <a:off x="1027250" y="1348750"/>
            <a:ext cx="778350" cy="831525"/>
          </a:xfrm>
          <a:prstGeom prst="rect">
            <a:avLst/>
          </a:prstGeom>
          <a:noFill/>
          <a:ln>
            <a:noFill/>
          </a:ln>
        </p:spPr>
      </p:pic>
      <p:pic>
        <p:nvPicPr>
          <p:cNvPr id="124" name="Google Shape;124;p18"/>
          <p:cNvPicPr preferRelativeResize="0"/>
          <p:nvPr/>
        </p:nvPicPr>
        <p:blipFill>
          <a:blip r:embed="rId6">
            <a:alphaModFix/>
          </a:blip>
          <a:stretch>
            <a:fillRect/>
          </a:stretch>
        </p:blipFill>
        <p:spPr>
          <a:xfrm>
            <a:off x="7255675" y="1268439"/>
            <a:ext cx="720525" cy="992137"/>
          </a:xfrm>
          <a:prstGeom prst="rect">
            <a:avLst/>
          </a:prstGeom>
          <a:noFill/>
          <a:ln>
            <a:noFill/>
          </a:ln>
        </p:spPr>
      </p:pic>
      <p:pic>
        <p:nvPicPr>
          <p:cNvPr id="125" name="Google Shape;125;p18"/>
          <p:cNvPicPr preferRelativeResize="0"/>
          <p:nvPr/>
        </p:nvPicPr>
        <p:blipFill>
          <a:blip r:embed="rId7">
            <a:alphaModFix/>
          </a:blip>
          <a:stretch>
            <a:fillRect/>
          </a:stretch>
        </p:blipFill>
        <p:spPr>
          <a:xfrm>
            <a:off x="6213575" y="445050"/>
            <a:ext cx="767350" cy="831525"/>
          </a:xfrm>
          <a:prstGeom prst="rect">
            <a:avLst/>
          </a:prstGeom>
          <a:noFill/>
          <a:ln>
            <a:noFill/>
          </a:ln>
        </p:spPr>
      </p:pic>
      <p:pic>
        <p:nvPicPr>
          <p:cNvPr id="126" name="Google Shape;126;p18"/>
          <p:cNvPicPr preferRelativeResize="0"/>
          <p:nvPr/>
        </p:nvPicPr>
        <p:blipFill>
          <a:blip r:embed="rId8">
            <a:alphaModFix/>
          </a:blip>
          <a:stretch>
            <a:fillRect/>
          </a:stretch>
        </p:blipFill>
        <p:spPr>
          <a:xfrm>
            <a:off x="7976200" y="445025"/>
            <a:ext cx="778350" cy="831525"/>
          </a:xfrm>
          <a:prstGeom prst="rect">
            <a:avLst/>
          </a:prstGeom>
          <a:noFill/>
          <a:ln>
            <a:noFill/>
          </a:ln>
        </p:spPr>
      </p:pic>
      <p:pic>
        <p:nvPicPr>
          <p:cNvPr id="127" name="Google Shape;127;p18"/>
          <p:cNvPicPr preferRelativeResize="0"/>
          <p:nvPr/>
        </p:nvPicPr>
        <p:blipFill>
          <a:blip r:embed="rId9">
            <a:alphaModFix/>
          </a:blip>
          <a:stretch>
            <a:fillRect/>
          </a:stretch>
        </p:blipFill>
        <p:spPr>
          <a:xfrm>
            <a:off x="1880400" y="268425"/>
            <a:ext cx="1019075" cy="1000025"/>
          </a:xfrm>
          <a:prstGeom prst="rect">
            <a:avLst/>
          </a:prstGeom>
          <a:noFill/>
          <a:ln>
            <a:noFill/>
          </a:ln>
        </p:spPr>
      </p:pic>
      <p:pic>
        <p:nvPicPr>
          <p:cNvPr id="128" name="Google Shape;128;p18"/>
          <p:cNvPicPr preferRelativeResize="0"/>
          <p:nvPr/>
        </p:nvPicPr>
        <p:blipFill>
          <a:blip r:embed="rId10">
            <a:alphaModFix/>
          </a:blip>
          <a:stretch>
            <a:fillRect/>
          </a:stretch>
        </p:blipFill>
        <p:spPr>
          <a:xfrm>
            <a:off x="2672325" y="1471725"/>
            <a:ext cx="927674" cy="831525"/>
          </a:xfrm>
          <a:prstGeom prst="rect">
            <a:avLst/>
          </a:prstGeom>
          <a:noFill/>
          <a:ln>
            <a:noFill/>
          </a:ln>
        </p:spPr>
      </p:pic>
      <p:pic>
        <p:nvPicPr>
          <p:cNvPr id="129" name="Google Shape;129;p18"/>
          <p:cNvPicPr preferRelativeResize="0"/>
          <p:nvPr/>
        </p:nvPicPr>
        <p:blipFill>
          <a:blip r:embed="rId11">
            <a:alphaModFix/>
          </a:blip>
          <a:stretch>
            <a:fillRect/>
          </a:stretch>
        </p:blipFill>
        <p:spPr>
          <a:xfrm>
            <a:off x="5431825" y="1413438"/>
            <a:ext cx="1254900" cy="1074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Merriweather"/>
                <a:ea typeface="Merriweather"/>
                <a:cs typeface="Merriweather"/>
                <a:sym typeface="Merriweather"/>
              </a:rPr>
              <a:t>SAT SCHOOL DAY FOR SENIORS - OCTOBER 26</a:t>
            </a:r>
            <a:endParaRPr i="1">
              <a:latin typeface="Merriweather"/>
              <a:ea typeface="Merriweather"/>
              <a:cs typeface="Merriweather"/>
              <a:sym typeface="Merriweather"/>
            </a:endParaRPr>
          </a:p>
        </p:txBody>
      </p:sp>
      <p:sp>
        <p:nvSpPr>
          <p:cNvPr id="135" name="Google Shape;135;p19"/>
          <p:cNvSpPr txBox="1"/>
          <p:nvPr>
            <p:ph idx="1" type="body"/>
          </p:nvPr>
        </p:nvSpPr>
        <p:spPr>
          <a:xfrm>
            <a:off x="311700" y="1142550"/>
            <a:ext cx="8520600" cy="4000800"/>
          </a:xfrm>
          <a:prstGeom prst="rect">
            <a:avLst/>
          </a:prstGeom>
        </p:spPr>
        <p:txBody>
          <a:bodyPr anchorCtr="0" anchor="t" bIns="91425" lIns="91425" spcFirstLastPara="1" rIns="91425" wrap="square" tIns="91425">
            <a:noAutofit/>
          </a:bodyPr>
          <a:lstStyle/>
          <a:p>
            <a:pPr indent="0" lvl="0" marL="0" rtl="0" algn="just">
              <a:spcBef>
                <a:spcPts val="1000"/>
              </a:spcBef>
              <a:spcAft>
                <a:spcPts val="0"/>
              </a:spcAft>
              <a:buClr>
                <a:schemeClr val="dk1"/>
              </a:buClr>
              <a:buSzPts val="1100"/>
              <a:buFont typeface="Arial"/>
              <a:buNone/>
            </a:pPr>
            <a:r>
              <a:rPr lang="en" sz="1700">
                <a:solidFill>
                  <a:srgbClr val="222222"/>
                </a:solidFill>
                <a:highlight>
                  <a:srgbClr val="FFFFFF"/>
                </a:highlight>
              </a:rPr>
              <a:t>We will be offering the SAT here at school on Thursday, October 26.  This is a chance to take the test in a familiar environment during the school day.  This is a virtual day due to staff professional development.  Students who choose to test will not have any virtual assignments that day.  </a:t>
            </a:r>
            <a:endParaRPr sz="1700">
              <a:solidFill>
                <a:srgbClr val="222222"/>
              </a:solidFill>
              <a:highlight>
                <a:srgbClr val="FFFFFF"/>
              </a:highlight>
            </a:endParaRPr>
          </a:p>
          <a:p>
            <a:pPr indent="0" lvl="0" marL="0" rtl="0" algn="just">
              <a:spcBef>
                <a:spcPts val="1000"/>
              </a:spcBef>
              <a:spcAft>
                <a:spcPts val="0"/>
              </a:spcAft>
              <a:buClr>
                <a:schemeClr val="dk1"/>
              </a:buClr>
              <a:buSzPts val="1100"/>
              <a:buFont typeface="Arial"/>
              <a:buNone/>
            </a:pPr>
            <a:r>
              <a:rPr lang="en" sz="1700">
                <a:solidFill>
                  <a:srgbClr val="222222"/>
                </a:solidFill>
                <a:highlight>
                  <a:srgbClr val="FFFFFF"/>
                </a:highlight>
              </a:rPr>
              <a:t>The cost is $60.  Students who are on free/reduced lunch have a discounted cost.  Payments can be made in cash or by check (made out to North Posey High School) to our treasurer, Mrs. Price.  Her office is located in the main high school office.  </a:t>
            </a:r>
            <a:endParaRPr sz="1700">
              <a:solidFill>
                <a:srgbClr val="222222"/>
              </a:solidFill>
              <a:highlight>
                <a:srgbClr val="FFFFFF"/>
              </a:highlight>
            </a:endParaRPr>
          </a:p>
          <a:p>
            <a:pPr indent="0" lvl="0" marL="0" rtl="0" algn="just">
              <a:spcBef>
                <a:spcPts val="1000"/>
              </a:spcBef>
              <a:spcAft>
                <a:spcPts val="0"/>
              </a:spcAft>
              <a:buClr>
                <a:schemeClr val="dk1"/>
              </a:buClr>
              <a:buSzPts val="1100"/>
              <a:buFont typeface="Arial"/>
              <a:buNone/>
            </a:pPr>
            <a:r>
              <a:rPr lang="en" sz="1700">
                <a:solidFill>
                  <a:srgbClr val="222222"/>
                </a:solidFill>
                <a:highlight>
                  <a:srgbClr val="FFFFFF"/>
                </a:highlight>
              </a:rPr>
              <a:t>Please let Ms. Bretz know if you are going to take the test by Wed Sept 20th.   </a:t>
            </a:r>
            <a:r>
              <a:rPr lang="en" sz="1700" u="sng">
                <a:solidFill>
                  <a:srgbClr val="222222"/>
                </a:solidFill>
                <a:highlight>
                  <a:srgbClr val="FFFFFF"/>
                </a:highlight>
              </a:rPr>
              <a:t>If you decide to not test after the deadline (Sept 20), you may be responsible for any unused test fees ($30) the school incurs.</a:t>
            </a:r>
            <a:endParaRPr sz="1700" u="sng">
              <a:solidFill>
                <a:srgbClr val="222222"/>
              </a:solidFill>
              <a:highlight>
                <a:srgbClr val="FFFFFF"/>
              </a:highlight>
            </a:endParaRPr>
          </a:p>
          <a:p>
            <a:pPr indent="0" lvl="0" marL="0" rtl="0" algn="l">
              <a:spcBef>
                <a:spcPts val="1000"/>
              </a:spcBef>
              <a:spcAft>
                <a:spcPts val="1600"/>
              </a:spcAft>
              <a:buNone/>
            </a:pPr>
            <a:r>
              <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2796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1" lang="en" sz="3000">
                <a:latin typeface="Playfair Display"/>
                <a:ea typeface="Playfair Display"/>
                <a:cs typeface="Playfair Display"/>
                <a:sym typeface="Playfair Display"/>
              </a:rPr>
              <a:t>Students Taking Advanced Placement Classes</a:t>
            </a:r>
            <a:endParaRPr u="sng">
              <a:latin typeface="Georgia"/>
              <a:ea typeface="Georgia"/>
              <a:cs typeface="Georgia"/>
              <a:sym typeface="Georgia"/>
            </a:endParaRPr>
          </a:p>
        </p:txBody>
      </p:sp>
      <p:sp>
        <p:nvSpPr>
          <p:cNvPr id="141" name="Google Shape;141;p20"/>
          <p:cNvSpPr txBox="1"/>
          <p:nvPr>
            <p:ph idx="1" type="body"/>
          </p:nvPr>
        </p:nvSpPr>
        <p:spPr>
          <a:xfrm>
            <a:off x="311700" y="1152475"/>
            <a:ext cx="8520600" cy="3791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900">
                <a:latin typeface="Georgia"/>
                <a:ea typeface="Georgia"/>
                <a:cs typeface="Georgia"/>
                <a:sym typeface="Georgia"/>
              </a:rPr>
              <a:t>By taking an Advanced Placement (AP) class, it is expected that you will take the AP exam in May.  You must register in My AP.  Your teachers can help you with this.  </a:t>
            </a:r>
            <a:endParaRPr sz="1900">
              <a:latin typeface="Georgia"/>
              <a:ea typeface="Georgia"/>
              <a:cs typeface="Georgia"/>
              <a:sym typeface="Georgia"/>
            </a:endParaRPr>
          </a:p>
          <a:p>
            <a:pPr indent="0" lvl="0" marL="0" rtl="0" algn="just">
              <a:spcBef>
                <a:spcPts val="1600"/>
              </a:spcBef>
              <a:spcAft>
                <a:spcPts val="0"/>
              </a:spcAft>
              <a:buNone/>
            </a:pPr>
            <a:r>
              <a:rPr lang="en" sz="1900">
                <a:latin typeface="Georgia"/>
                <a:ea typeface="Georgia"/>
                <a:cs typeface="Georgia"/>
                <a:sym typeface="Georgia"/>
              </a:rPr>
              <a:t>The State of Indiana pays for all AP tests in core classes (math, English, science, social studies).  Students will be responsible for fees for all other AP exams.  If you have questions or financial concerns, please see Ms. Bretz.</a:t>
            </a:r>
            <a:endParaRPr sz="1900">
              <a:latin typeface="Georgia"/>
              <a:ea typeface="Georgia"/>
              <a:cs typeface="Georgia"/>
              <a:sym typeface="Georgia"/>
            </a:endParaRPr>
          </a:p>
          <a:p>
            <a:pPr indent="0" lvl="0" marL="0" rtl="0" algn="just">
              <a:spcBef>
                <a:spcPts val="1600"/>
              </a:spcBef>
              <a:spcAft>
                <a:spcPts val="1600"/>
              </a:spcAft>
              <a:buNone/>
            </a:pPr>
            <a:r>
              <a:rPr lang="en" sz="1900">
                <a:latin typeface="Georgia"/>
                <a:ea typeface="Georgia"/>
                <a:cs typeface="Georgia"/>
                <a:sym typeface="Georgia"/>
              </a:rPr>
              <a:t>Test orders are finalized in November.  </a:t>
            </a:r>
            <a:r>
              <a:rPr b="1" lang="en" sz="1900">
                <a:latin typeface="Georgia"/>
                <a:ea typeface="Georgia"/>
                <a:cs typeface="Georgia"/>
                <a:sym typeface="Georgia"/>
              </a:rPr>
              <a:t>If you do not take the AP test in May for any reason, you will be responsible for any fees associated with your test.</a:t>
            </a:r>
            <a:endParaRPr b="1" sz="190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242000" y="124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1" lang="en" sz="3000">
                <a:latin typeface="Merriweather"/>
                <a:ea typeface="Merriweather"/>
                <a:cs typeface="Merriweather"/>
                <a:sym typeface="Merriweather"/>
              </a:rPr>
              <a:t>Senior Meetings</a:t>
            </a:r>
            <a:r>
              <a:rPr b="1" i="1" lang="en" sz="3000">
                <a:latin typeface="Playfair Display"/>
                <a:ea typeface="Playfair Display"/>
                <a:cs typeface="Playfair Display"/>
                <a:sym typeface="Playfair Display"/>
              </a:rPr>
              <a:t> </a:t>
            </a:r>
            <a:endParaRPr b="1" i="1" sz="3000">
              <a:latin typeface="Playfair Display"/>
              <a:ea typeface="Playfair Display"/>
              <a:cs typeface="Playfair Display"/>
              <a:sym typeface="Playfair Display"/>
            </a:endParaRPr>
          </a:p>
          <a:p>
            <a:pPr indent="0" lvl="0" marL="0" rtl="0" algn="l">
              <a:spcBef>
                <a:spcPts val="0"/>
              </a:spcBef>
              <a:spcAft>
                <a:spcPts val="0"/>
              </a:spcAft>
              <a:buNone/>
            </a:pPr>
            <a:r>
              <a:t/>
            </a:r>
            <a:endParaRPr/>
          </a:p>
        </p:txBody>
      </p:sp>
      <p:sp>
        <p:nvSpPr>
          <p:cNvPr id="147" name="Google Shape;147;p21"/>
          <p:cNvSpPr txBox="1"/>
          <p:nvPr>
            <p:ph idx="1" type="body"/>
          </p:nvPr>
        </p:nvSpPr>
        <p:spPr>
          <a:xfrm>
            <a:off x="311700" y="697125"/>
            <a:ext cx="8520600" cy="4446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2000">
                <a:latin typeface="Bree Serif"/>
                <a:ea typeface="Bree Serif"/>
                <a:cs typeface="Bree Serif"/>
                <a:sym typeface="Bree Serif"/>
              </a:rPr>
              <a:t>Ms. Bretz and Mrs. Parrish will hold individual meetings with seniors and their parents Sept 18-22 from 8am-12pm and 1:00pm-5:30pm.  These 15 minute meetings are the perfect time to bring your questions regarding graduation requirements, college visits, scholarships, and testing.  We will keep these meetings to 15 minutes to be respectful of everyone’s time.  Additional questions can be answered at a later date and time set up individually with your student’s counselor.</a:t>
            </a:r>
            <a:endParaRPr sz="2000">
              <a:latin typeface="Bree Serif"/>
              <a:ea typeface="Bree Serif"/>
              <a:cs typeface="Bree Serif"/>
              <a:sym typeface="Bree Serif"/>
            </a:endParaRPr>
          </a:p>
          <a:p>
            <a:pPr indent="0" lvl="0" marL="0" rtl="0" algn="l">
              <a:spcBef>
                <a:spcPts val="1600"/>
              </a:spcBef>
              <a:spcAft>
                <a:spcPts val="0"/>
              </a:spcAft>
              <a:buNone/>
            </a:pPr>
            <a:r>
              <a:rPr lang="en" sz="2000">
                <a:latin typeface="Bree Serif"/>
                <a:ea typeface="Bree Serif"/>
                <a:cs typeface="Bree Serif"/>
                <a:sym typeface="Bree Serif"/>
              </a:rPr>
              <a:t>Students with Last Names A-L should contact Ms. Bretz to schedule                   </a:t>
            </a:r>
            <a:r>
              <a:rPr lang="en" sz="2000" u="sng">
                <a:solidFill>
                  <a:schemeClr val="hlink"/>
                </a:solidFill>
                <a:latin typeface="Bree Serif"/>
                <a:ea typeface="Bree Serif"/>
                <a:cs typeface="Bree Serif"/>
                <a:sym typeface="Bree Serif"/>
                <a:hlinkClick r:id="rId3"/>
              </a:rPr>
              <a:t>rbretz@northposey.k12.in.us</a:t>
            </a:r>
            <a:endParaRPr sz="2000">
              <a:latin typeface="Bree Serif"/>
              <a:ea typeface="Bree Serif"/>
              <a:cs typeface="Bree Serif"/>
              <a:sym typeface="Bree Serif"/>
            </a:endParaRPr>
          </a:p>
          <a:p>
            <a:pPr indent="0" lvl="0" marL="0" rtl="0" algn="l">
              <a:spcBef>
                <a:spcPts val="1600"/>
              </a:spcBef>
              <a:spcAft>
                <a:spcPts val="0"/>
              </a:spcAft>
              <a:buNone/>
            </a:pPr>
            <a:r>
              <a:rPr lang="en" sz="2000">
                <a:latin typeface="Bree Serif"/>
                <a:ea typeface="Bree Serif"/>
                <a:cs typeface="Bree Serif"/>
                <a:sym typeface="Bree Serif"/>
              </a:rPr>
              <a:t>Students with Last Names M-Z should contact Mrs. Parrish to schedule       </a:t>
            </a:r>
            <a:r>
              <a:rPr lang="en" sz="2000" u="sng">
                <a:solidFill>
                  <a:schemeClr val="hlink"/>
                </a:solidFill>
                <a:latin typeface="Bree Serif"/>
                <a:ea typeface="Bree Serif"/>
                <a:cs typeface="Bree Serif"/>
                <a:sym typeface="Bree Serif"/>
                <a:hlinkClick r:id="rId4"/>
              </a:rPr>
              <a:t>mparrish@northposey.k12.in.us</a:t>
            </a:r>
            <a:r>
              <a:rPr lang="en" sz="2000">
                <a:latin typeface="Bree Serif"/>
                <a:ea typeface="Bree Serif"/>
                <a:cs typeface="Bree Serif"/>
                <a:sym typeface="Bree Serif"/>
              </a:rPr>
              <a:t>   </a:t>
            </a:r>
            <a:endParaRPr sz="2000">
              <a:latin typeface="Bree Serif"/>
              <a:ea typeface="Bree Serif"/>
              <a:cs typeface="Bree Serif"/>
              <a:sym typeface="Bree Serif"/>
            </a:endParaRPr>
          </a:p>
          <a:p>
            <a:pPr indent="0" lvl="0" marL="0" rtl="0" algn="ctr">
              <a:spcBef>
                <a:spcPts val="1600"/>
              </a:spcBef>
              <a:spcAft>
                <a:spcPts val="1600"/>
              </a:spcAft>
              <a:buClr>
                <a:schemeClr val="dk1"/>
              </a:buClr>
              <a:buSzPts val="1100"/>
              <a:buFont typeface="Arial"/>
              <a:buNone/>
            </a:pPr>
            <a:r>
              <a:t/>
            </a:r>
            <a:endParaRPr sz="2000">
              <a:latin typeface="Bree Serif"/>
              <a:ea typeface="Bree Serif"/>
              <a:cs typeface="Bree Serif"/>
              <a:sym typeface="Bree Serif"/>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